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1" r:id="rId5"/>
    <p:sldId id="260" r:id="rId6"/>
    <p:sldId id="259" r:id="rId7"/>
    <p:sldId id="258" r:id="rId8"/>
    <p:sldId id="267" r:id="rId9"/>
    <p:sldId id="266" r:id="rId10"/>
    <p:sldId id="265" r:id="rId11"/>
    <p:sldId id="264" r:id="rId12"/>
    <p:sldId id="263" r:id="rId13"/>
    <p:sldId id="269" r:id="rId14"/>
    <p:sldId id="270" r:id="rId15"/>
    <p:sldId id="271" r:id="rId16"/>
    <p:sldId id="272" r:id="rId17"/>
    <p:sldId id="273"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E68341-C037-40D3-B09D-8F44C8FCEE37}" v="12" dt="2025-05-19T18:26:38.2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51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üjdat güngör" userId="509983f38f34a117" providerId="LiveId" clId="{41E68341-C037-40D3-B09D-8F44C8FCEE37}"/>
    <pc:docChg chg="undo custSel addSld modSld">
      <pc:chgData name="müjdat güngör" userId="509983f38f34a117" providerId="LiveId" clId="{41E68341-C037-40D3-B09D-8F44C8FCEE37}" dt="2025-05-19T18:39:32.172" v="168" actId="20577"/>
      <pc:docMkLst>
        <pc:docMk/>
      </pc:docMkLst>
      <pc:sldChg chg="modSp mod">
        <pc:chgData name="müjdat güngör" userId="509983f38f34a117" providerId="LiveId" clId="{41E68341-C037-40D3-B09D-8F44C8FCEE37}" dt="2025-05-19T18:23:13.076" v="4" actId="20577"/>
        <pc:sldMkLst>
          <pc:docMk/>
          <pc:sldMk cId="3084432494" sldId="257"/>
        </pc:sldMkLst>
        <pc:spChg chg="mod">
          <ac:chgData name="müjdat güngör" userId="509983f38f34a117" providerId="LiveId" clId="{41E68341-C037-40D3-B09D-8F44C8FCEE37}" dt="2025-05-19T18:22:36.383" v="0"/>
          <ac:spMkLst>
            <pc:docMk/>
            <pc:sldMk cId="3084432494" sldId="257"/>
            <ac:spMk id="5" creationId="{340CE270-3C0D-DAD1-CE71-6BA0B3AAAD34}"/>
          </ac:spMkLst>
        </pc:spChg>
        <pc:spChg chg="mod">
          <ac:chgData name="müjdat güngör" userId="509983f38f34a117" providerId="LiveId" clId="{41E68341-C037-40D3-B09D-8F44C8FCEE37}" dt="2025-05-19T18:23:13.076" v="4" actId="20577"/>
          <ac:spMkLst>
            <pc:docMk/>
            <pc:sldMk cId="3084432494" sldId="257"/>
            <ac:spMk id="7" creationId="{777EB7E0-45A6-198A-C7B2-B9EC96E808B3}"/>
          </ac:spMkLst>
        </pc:spChg>
      </pc:sldChg>
      <pc:sldChg chg="addSp modSp mod">
        <pc:chgData name="müjdat güngör" userId="509983f38f34a117" providerId="LiveId" clId="{41E68341-C037-40D3-B09D-8F44C8FCEE37}" dt="2025-05-19T18:30:54.099" v="76" actId="1076"/>
        <pc:sldMkLst>
          <pc:docMk/>
          <pc:sldMk cId="2923972695" sldId="258"/>
        </pc:sldMkLst>
        <pc:spChg chg="mod">
          <ac:chgData name="müjdat güngör" userId="509983f38f34a117" providerId="LiveId" clId="{41E68341-C037-40D3-B09D-8F44C8FCEE37}" dt="2025-05-19T18:30:29.553" v="73" actId="20577"/>
          <ac:spMkLst>
            <pc:docMk/>
            <pc:sldMk cId="2923972695" sldId="258"/>
            <ac:spMk id="3" creationId="{C99A05A9-2A6B-C29A-2421-F951B29ED58E}"/>
          </ac:spMkLst>
        </pc:spChg>
        <pc:picChg chg="add mod">
          <ac:chgData name="müjdat güngör" userId="509983f38f34a117" providerId="LiveId" clId="{41E68341-C037-40D3-B09D-8F44C8FCEE37}" dt="2025-05-19T18:30:54.099" v="76" actId="1076"/>
          <ac:picMkLst>
            <pc:docMk/>
            <pc:sldMk cId="2923972695" sldId="258"/>
            <ac:picMk id="4" creationId="{BE8FFD2C-8FE4-5C1A-EAE8-EA5C639A80A8}"/>
          </ac:picMkLst>
        </pc:picChg>
      </pc:sldChg>
      <pc:sldChg chg="modSp mod">
        <pc:chgData name="müjdat güngör" userId="509983f38f34a117" providerId="LiveId" clId="{41E68341-C037-40D3-B09D-8F44C8FCEE37}" dt="2025-05-19T18:29:58.061" v="67" actId="20577"/>
        <pc:sldMkLst>
          <pc:docMk/>
          <pc:sldMk cId="1878790644" sldId="259"/>
        </pc:sldMkLst>
        <pc:spChg chg="mod">
          <ac:chgData name="müjdat güngör" userId="509983f38f34a117" providerId="LiveId" clId="{41E68341-C037-40D3-B09D-8F44C8FCEE37}" dt="2025-05-19T18:29:58.061" v="67" actId="20577"/>
          <ac:spMkLst>
            <pc:docMk/>
            <pc:sldMk cId="1878790644" sldId="259"/>
            <ac:spMk id="3" creationId="{86A7E1EA-C0B9-6AD6-46C0-347770A9C0F4}"/>
          </ac:spMkLst>
        </pc:spChg>
      </pc:sldChg>
      <pc:sldChg chg="addSp modSp mod">
        <pc:chgData name="müjdat güngör" userId="509983f38f34a117" providerId="LiveId" clId="{41E68341-C037-40D3-B09D-8F44C8FCEE37}" dt="2025-05-19T18:29:03.895" v="56" actId="1076"/>
        <pc:sldMkLst>
          <pc:docMk/>
          <pc:sldMk cId="2709958224" sldId="260"/>
        </pc:sldMkLst>
        <pc:spChg chg="mod">
          <ac:chgData name="müjdat güngör" userId="509983f38f34a117" providerId="LiveId" clId="{41E68341-C037-40D3-B09D-8F44C8FCEE37}" dt="2025-05-19T18:28:44.086" v="53" actId="20577"/>
          <ac:spMkLst>
            <pc:docMk/>
            <pc:sldMk cId="2709958224" sldId="260"/>
            <ac:spMk id="3" creationId="{100D8102-0F28-8E87-9C4B-668CC85598C6}"/>
          </ac:spMkLst>
        </pc:spChg>
        <pc:picChg chg="add mod">
          <ac:chgData name="müjdat güngör" userId="509983f38f34a117" providerId="LiveId" clId="{41E68341-C037-40D3-B09D-8F44C8FCEE37}" dt="2025-05-19T18:29:03.895" v="56" actId="1076"/>
          <ac:picMkLst>
            <pc:docMk/>
            <pc:sldMk cId="2709958224" sldId="260"/>
            <ac:picMk id="4" creationId="{13C7D68E-4C54-1E49-B705-2D8D551EBA87}"/>
          </ac:picMkLst>
        </pc:picChg>
      </pc:sldChg>
      <pc:sldChg chg="addSp modSp mod">
        <pc:chgData name="müjdat güngör" userId="509983f38f34a117" providerId="LiveId" clId="{41E68341-C037-40D3-B09D-8F44C8FCEE37}" dt="2025-05-19T18:27:55.493" v="45"/>
        <pc:sldMkLst>
          <pc:docMk/>
          <pc:sldMk cId="1100933785" sldId="261"/>
        </pc:sldMkLst>
        <pc:spChg chg="mod">
          <ac:chgData name="müjdat güngör" userId="509983f38f34a117" providerId="LiveId" clId="{41E68341-C037-40D3-B09D-8F44C8FCEE37}" dt="2025-05-19T18:27:55.493" v="45"/>
          <ac:spMkLst>
            <pc:docMk/>
            <pc:sldMk cId="1100933785" sldId="261"/>
            <ac:spMk id="3" creationId="{6DF999E4-40CF-4A3B-9CA3-6EA7117B7270}"/>
          </ac:spMkLst>
        </pc:spChg>
        <pc:picChg chg="add mod">
          <ac:chgData name="müjdat güngör" userId="509983f38f34a117" providerId="LiveId" clId="{41E68341-C037-40D3-B09D-8F44C8FCEE37}" dt="2025-05-19T18:27:38.048" v="44" actId="1076"/>
          <ac:picMkLst>
            <pc:docMk/>
            <pc:sldMk cId="1100933785" sldId="261"/>
            <ac:picMk id="5" creationId="{879F45FA-E83F-FBE1-2C68-35708A463FA7}"/>
          </ac:picMkLst>
        </pc:picChg>
        <pc:picChg chg="add mod">
          <ac:chgData name="müjdat güngör" userId="509983f38f34a117" providerId="LiveId" clId="{41E68341-C037-40D3-B09D-8F44C8FCEE37}" dt="2025-05-19T18:27:31.988" v="42" actId="1076"/>
          <ac:picMkLst>
            <pc:docMk/>
            <pc:sldMk cId="1100933785" sldId="261"/>
            <ac:picMk id="7" creationId="{1063BBE3-D467-2968-92BE-49E8C1A4B318}"/>
          </ac:picMkLst>
        </pc:picChg>
      </pc:sldChg>
      <pc:sldChg chg="modSp mod">
        <pc:chgData name="müjdat güngör" userId="509983f38f34a117" providerId="LiveId" clId="{41E68341-C037-40D3-B09D-8F44C8FCEE37}" dt="2025-05-19T18:24:50.824" v="16" actId="20577"/>
        <pc:sldMkLst>
          <pc:docMk/>
          <pc:sldMk cId="2955570530" sldId="262"/>
        </pc:sldMkLst>
        <pc:spChg chg="mod">
          <ac:chgData name="müjdat güngör" userId="509983f38f34a117" providerId="LiveId" clId="{41E68341-C037-40D3-B09D-8F44C8FCEE37}" dt="2025-05-19T18:24:50.824" v="16" actId="20577"/>
          <ac:spMkLst>
            <pc:docMk/>
            <pc:sldMk cId="2955570530" sldId="262"/>
            <ac:spMk id="3" creationId="{80AB29F6-8FC3-38C0-4793-0E119E7549C9}"/>
          </ac:spMkLst>
        </pc:spChg>
      </pc:sldChg>
      <pc:sldChg chg="modSp mod">
        <pc:chgData name="müjdat güngör" userId="509983f38f34a117" providerId="LiveId" clId="{41E68341-C037-40D3-B09D-8F44C8FCEE37}" dt="2025-05-19T18:34:18.028" v="99" actId="20577"/>
        <pc:sldMkLst>
          <pc:docMk/>
          <pc:sldMk cId="4186204392" sldId="263"/>
        </pc:sldMkLst>
        <pc:spChg chg="mod">
          <ac:chgData name="müjdat güngör" userId="509983f38f34a117" providerId="LiveId" clId="{41E68341-C037-40D3-B09D-8F44C8FCEE37}" dt="2025-05-19T18:34:18.028" v="99" actId="20577"/>
          <ac:spMkLst>
            <pc:docMk/>
            <pc:sldMk cId="4186204392" sldId="263"/>
            <ac:spMk id="3" creationId="{D76AF165-833B-57A3-EBEF-C0C5C39406C1}"/>
          </ac:spMkLst>
        </pc:spChg>
      </pc:sldChg>
      <pc:sldChg chg="addSp delSp modSp mod">
        <pc:chgData name="müjdat güngör" userId="509983f38f34a117" providerId="LiveId" clId="{41E68341-C037-40D3-B09D-8F44C8FCEE37}" dt="2025-05-19T18:34:05.809" v="96"/>
        <pc:sldMkLst>
          <pc:docMk/>
          <pc:sldMk cId="3407320959" sldId="264"/>
        </pc:sldMkLst>
        <pc:spChg chg="del mod">
          <ac:chgData name="müjdat güngör" userId="509983f38f34a117" providerId="LiveId" clId="{41E68341-C037-40D3-B09D-8F44C8FCEE37}" dt="2025-05-19T18:34:05.809" v="96"/>
          <ac:spMkLst>
            <pc:docMk/>
            <pc:sldMk cId="3407320959" sldId="264"/>
            <ac:spMk id="4" creationId="{CF88142C-07C3-AB62-86E6-906F086E2700}"/>
          </ac:spMkLst>
        </pc:spChg>
        <pc:picChg chg="add mod">
          <ac:chgData name="müjdat güngör" userId="509983f38f34a117" providerId="LiveId" clId="{41E68341-C037-40D3-B09D-8F44C8FCEE37}" dt="2025-05-19T18:33:53.633" v="94" actId="1076"/>
          <ac:picMkLst>
            <pc:docMk/>
            <pc:sldMk cId="3407320959" sldId="264"/>
            <ac:picMk id="8" creationId="{11C08EC1-51BA-6FE2-AA74-B7BF639AD517}"/>
          </ac:picMkLst>
        </pc:picChg>
      </pc:sldChg>
      <pc:sldChg chg="modSp mod">
        <pc:chgData name="müjdat güngör" userId="509983f38f34a117" providerId="LiveId" clId="{41E68341-C037-40D3-B09D-8F44C8FCEE37}" dt="2025-05-19T18:33:22.038" v="90" actId="20577"/>
        <pc:sldMkLst>
          <pc:docMk/>
          <pc:sldMk cId="631973403" sldId="265"/>
        </pc:sldMkLst>
        <pc:spChg chg="mod">
          <ac:chgData name="müjdat güngör" userId="509983f38f34a117" providerId="LiveId" clId="{41E68341-C037-40D3-B09D-8F44C8FCEE37}" dt="2025-05-19T18:33:22.038" v="90" actId="20577"/>
          <ac:spMkLst>
            <pc:docMk/>
            <pc:sldMk cId="631973403" sldId="265"/>
            <ac:spMk id="3" creationId="{97D08FF5-62A8-DF16-A1E0-3FC3D64016C9}"/>
          </ac:spMkLst>
        </pc:spChg>
      </pc:sldChg>
      <pc:sldChg chg="addSp modSp mod">
        <pc:chgData name="müjdat güngör" userId="509983f38f34a117" providerId="LiveId" clId="{41E68341-C037-40D3-B09D-8F44C8FCEE37}" dt="2025-05-19T18:32:50.437" v="85" actId="1076"/>
        <pc:sldMkLst>
          <pc:docMk/>
          <pc:sldMk cId="1703066600" sldId="266"/>
        </pc:sldMkLst>
        <pc:spChg chg="mod">
          <ac:chgData name="müjdat güngör" userId="509983f38f34a117" providerId="LiveId" clId="{41E68341-C037-40D3-B09D-8F44C8FCEE37}" dt="2025-05-19T18:32:41.220" v="82" actId="20577"/>
          <ac:spMkLst>
            <pc:docMk/>
            <pc:sldMk cId="1703066600" sldId="266"/>
            <ac:spMk id="3" creationId="{9525C9D3-2E4D-BC17-6E57-9440F16A0BDE}"/>
          </ac:spMkLst>
        </pc:spChg>
        <pc:picChg chg="add mod">
          <ac:chgData name="müjdat güngör" userId="509983f38f34a117" providerId="LiveId" clId="{41E68341-C037-40D3-B09D-8F44C8FCEE37}" dt="2025-05-19T18:32:50.437" v="85" actId="1076"/>
          <ac:picMkLst>
            <pc:docMk/>
            <pc:sldMk cId="1703066600" sldId="266"/>
            <ac:picMk id="4" creationId="{43DE5C78-7C35-6DF7-0F1A-2FCFC907C997}"/>
          </ac:picMkLst>
        </pc:picChg>
      </pc:sldChg>
      <pc:sldChg chg="addSp delSp modSp mod">
        <pc:chgData name="müjdat güngör" userId="509983f38f34a117" providerId="LiveId" clId="{41E68341-C037-40D3-B09D-8F44C8FCEE37}" dt="2025-05-19T18:32:35.780" v="81" actId="22"/>
        <pc:sldMkLst>
          <pc:docMk/>
          <pc:sldMk cId="314636056" sldId="267"/>
        </pc:sldMkLst>
        <pc:spChg chg="mod">
          <ac:chgData name="müjdat güngör" userId="509983f38f34a117" providerId="LiveId" clId="{41E68341-C037-40D3-B09D-8F44C8FCEE37}" dt="2025-05-19T18:31:18.919" v="79" actId="20577"/>
          <ac:spMkLst>
            <pc:docMk/>
            <pc:sldMk cId="314636056" sldId="267"/>
            <ac:spMk id="3" creationId="{951E111D-1E00-7397-9071-EC60B4FA15FA}"/>
          </ac:spMkLst>
        </pc:spChg>
        <pc:picChg chg="add del">
          <ac:chgData name="müjdat güngör" userId="509983f38f34a117" providerId="LiveId" clId="{41E68341-C037-40D3-B09D-8F44C8FCEE37}" dt="2025-05-19T18:32:35.780" v="81" actId="22"/>
          <ac:picMkLst>
            <pc:docMk/>
            <pc:sldMk cId="314636056" sldId="267"/>
            <ac:picMk id="4" creationId="{2C2C8B56-4623-BB3E-34BC-1A5A85809FA9}"/>
          </ac:picMkLst>
        </pc:picChg>
      </pc:sldChg>
      <pc:sldChg chg="modSp mod">
        <pc:chgData name="müjdat güngör" userId="509983f38f34a117" providerId="LiveId" clId="{41E68341-C037-40D3-B09D-8F44C8FCEE37}" dt="2025-05-19T18:35:49.886" v="110" actId="20577"/>
        <pc:sldMkLst>
          <pc:docMk/>
          <pc:sldMk cId="3151166683" sldId="269"/>
        </pc:sldMkLst>
        <pc:spChg chg="mod">
          <ac:chgData name="müjdat güngör" userId="509983f38f34a117" providerId="LiveId" clId="{41E68341-C037-40D3-B09D-8F44C8FCEE37}" dt="2025-05-19T18:35:49.886" v="110" actId="20577"/>
          <ac:spMkLst>
            <pc:docMk/>
            <pc:sldMk cId="3151166683" sldId="269"/>
            <ac:spMk id="3" creationId="{BA9B5CAE-DB11-246D-65A3-5C8A4B4FC402}"/>
          </ac:spMkLst>
        </pc:spChg>
      </pc:sldChg>
      <pc:sldChg chg="addSp modSp new mod">
        <pc:chgData name="müjdat güngör" userId="509983f38f34a117" providerId="LiveId" clId="{41E68341-C037-40D3-B09D-8F44C8FCEE37}" dt="2025-05-19T18:36:58.892" v="127" actId="20577"/>
        <pc:sldMkLst>
          <pc:docMk/>
          <pc:sldMk cId="4288536729" sldId="270"/>
        </pc:sldMkLst>
        <pc:spChg chg="add mod">
          <ac:chgData name="müjdat güngör" userId="509983f38f34a117" providerId="LiveId" clId="{41E68341-C037-40D3-B09D-8F44C8FCEE37}" dt="2025-05-19T18:36:58.892" v="127" actId="20577"/>
          <ac:spMkLst>
            <pc:docMk/>
            <pc:sldMk cId="4288536729" sldId="270"/>
            <ac:spMk id="3" creationId="{CAAD01A4-F490-A768-EF80-CC686B3E5878}"/>
          </ac:spMkLst>
        </pc:spChg>
      </pc:sldChg>
      <pc:sldChg chg="addSp modSp new mod">
        <pc:chgData name="müjdat güngör" userId="509983f38f34a117" providerId="LiveId" clId="{41E68341-C037-40D3-B09D-8F44C8FCEE37}" dt="2025-05-19T18:37:57.021" v="143" actId="20577"/>
        <pc:sldMkLst>
          <pc:docMk/>
          <pc:sldMk cId="1491293269" sldId="271"/>
        </pc:sldMkLst>
        <pc:spChg chg="add mod">
          <ac:chgData name="müjdat güngör" userId="509983f38f34a117" providerId="LiveId" clId="{41E68341-C037-40D3-B09D-8F44C8FCEE37}" dt="2025-05-19T18:37:57.021" v="143" actId="20577"/>
          <ac:spMkLst>
            <pc:docMk/>
            <pc:sldMk cId="1491293269" sldId="271"/>
            <ac:spMk id="3" creationId="{CED6605E-6530-B9F4-444A-D39B34A3611C}"/>
          </ac:spMkLst>
        </pc:spChg>
      </pc:sldChg>
      <pc:sldChg chg="addSp modSp new mod">
        <pc:chgData name="müjdat güngör" userId="509983f38f34a117" providerId="LiveId" clId="{41E68341-C037-40D3-B09D-8F44C8FCEE37}" dt="2025-05-19T18:38:42.697" v="156" actId="20577"/>
        <pc:sldMkLst>
          <pc:docMk/>
          <pc:sldMk cId="924948556" sldId="272"/>
        </pc:sldMkLst>
        <pc:spChg chg="add mod">
          <ac:chgData name="müjdat güngör" userId="509983f38f34a117" providerId="LiveId" clId="{41E68341-C037-40D3-B09D-8F44C8FCEE37}" dt="2025-05-19T18:38:42.697" v="156" actId="20577"/>
          <ac:spMkLst>
            <pc:docMk/>
            <pc:sldMk cId="924948556" sldId="272"/>
            <ac:spMk id="3" creationId="{096BB79D-BC0E-09DC-EBC9-FE25265A3207}"/>
          </ac:spMkLst>
        </pc:spChg>
      </pc:sldChg>
      <pc:sldChg chg="addSp modSp new mod">
        <pc:chgData name="müjdat güngör" userId="509983f38f34a117" providerId="LiveId" clId="{41E68341-C037-40D3-B09D-8F44C8FCEE37}" dt="2025-05-19T18:39:32.172" v="168" actId="20577"/>
        <pc:sldMkLst>
          <pc:docMk/>
          <pc:sldMk cId="3105895738" sldId="273"/>
        </pc:sldMkLst>
        <pc:spChg chg="add mod">
          <ac:chgData name="müjdat güngör" userId="509983f38f34a117" providerId="LiveId" clId="{41E68341-C037-40D3-B09D-8F44C8FCEE37}" dt="2025-05-19T18:39:32.172" v="168" actId="20577"/>
          <ac:spMkLst>
            <pc:docMk/>
            <pc:sldMk cId="3105895738" sldId="273"/>
            <ac:spMk id="3" creationId="{68D471F0-47F2-ECC6-547F-7FBCF4DAC2F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060BF6-35CF-6824-C634-F14A5427D5D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18E48622-758B-667D-572E-0C71286217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1F2C584-2D2C-3779-6619-08C875A97AA6}"/>
              </a:ext>
            </a:extLst>
          </p:cNvPr>
          <p:cNvSpPr>
            <a:spLocks noGrp="1"/>
          </p:cNvSpPr>
          <p:nvPr>
            <p:ph type="dt" sz="half" idx="10"/>
          </p:nvPr>
        </p:nvSpPr>
        <p:spPr/>
        <p:txBody>
          <a:bodyPr/>
          <a:lstStyle/>
          <a:p>
            <a:fld id="{953A64EF-9720-4F72-873E-828144CEA600}" type="datetimeFigureOut">
              <a:rPr lang="tr-TR" smtClean="0"/>
              <a:t>19.05.2025</a:t>
            </a:fld>
            <a:endParaRPr lang="tr-TR"/>
          </a:p>
        </p:txBody>
      </p:sp>
      <p:sp>
        <p:nvSpPr>
          <p:cNvPr id="5" name="Alt Bilgi Yer Tutucusu 4">
            <a:extLst>
              <a:ext uri="{FF2B5EF4-FFF2-40B4-BE49-F238E27FC236}">
                <a16:creationId xmlns:a16="http://schemas.microsoft.com/office/drawing/2014/main" id="{D8307536-9FBF-936A-B25D-DF30A9092BF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439E3BF-8AF9-503D-008C-6B384173A0B6}"/>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506668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A1613E-BE55-20B0-FFF0-705CFD2FF19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C5718234-037A-4EDB-CBFC-51F7E664B38E}"/>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0248244-95AE-A64B-A39A-F9F00DBD46EE}"/>
              </a:ext>
            </a:extLst>
          </p:cNvPr>
          <p:cNvSpPr>
            <a:spLocks noGrp="1"/>
          </p:cNvSpPr>
          <p:nvPr>
            <p:ph type="dt" sz="half" idx="10"/>
          </p:nvPr>
        </p:nvSpPr>
        <p:spPr/>
        <p:txBody>
          <a:bodyPr/>
          <a:lstStyle/>
          <a:p>
            <a:fld id="{953A64EF-9720-4F72-873E-828144CEA600}" type="datetimeFigureOut">
              <a:rPr lang="tr-TR" smtClean="0"/>
              <a:t>19.05.2025</a:t>
            </a:fld>
            <a:endParaRPr lang="tr-TR"/>
          </a:p>
        </p:txBody>
      </p:sp>
      <p:sp>
        <p:nvSpPr>
          <p:cNvPr id="5" name="Alt Bilgi Yer Tutucusu 4">
            <a:extLst>
              <a:ext uri="{FF2B5EF4-FFF2-40B4-BE49-F238E27FC236}">
                <a16:creationId xmlns:a16="http://schemas.microsoft.com/office/drawing/2014/main" id="{86724BF1-28C0-6502-7BC6-AB245527EA0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61CC244-3282-AAD8-A80A-49ABC404DFA9}"/>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81753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6428B5F8-85BD-4D61-042C-66FDD27D3162}"/>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B8DA697-DBA8-2F24-25B9-DF395FD9275D}"/>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63F5283-3222-7AD1-03FC-60AE62E4710A}"/>
              </a:ext>
            </a:extLst>
          </p:cNvPr>
          <p:cNvSpPr>
            <a:spLocks noGrp="1"/>
          </p:cNvSpPr>
          <p:nvPr>
            <p:ph type="dt" sz="half" idx="10"/>
          </p:nvPr>
        </p:nvSpPr>
        <p:spPr/>
        <p:txBody>
          <a:bodyPr/>
          <a:lstStyle/>
          <a:p>
            <a:fld id="{953A64EF-9720-4F72-873E-828144CEA600}" type="datetimeFigureOut">
              <a:rPr lang="tr-TR" smtClean="0"/>
              <a:t>19.05.2025</a:t>
            </a:fld>
            <a:endParaRPr lang="tr-TR"/>
          </a:p>
        </p:txBody>
      </p:sp>
      <p:sp>
        <p:nvSpPr>
          <p:cNvPr id="5" name="Alt Bilgi Yer Tutucusu 4">
            <a:extLst>
              <a:ext uri="{FF2B5EF4-FFF2-40B4-BE49-F238E27FC236}">
                <a16:creationId xmlns:a16="http://schemas.microsoft.com/office/drawing/2014/main" id="{9F5E409F-0E92-BB20-CA9D-B1CCB625B9F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39E3AA3-D7F8-D03D-E99B-4E2157B2DFF2}"/>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764618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2E1A3A-A63B-E240-497B-E098DC212C4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7FB9A8F-FF9B-1156-40BD-B261FDEA183C}"/>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CC0B772-C83E-0B5E-782F-A62FF0A4DBE9}"/>
              </a:ext>
            </a:extLst>
          </p:cNvPr>
          <p:cNvSpPr>
            <a:spLocks noGrp="1"/>
          </p:cNvSpPr>
          <p:nvPr>
            <p:ph type="dt" sz="half" idx="10"/>
          </p:nvPr>
        </p:nvSpPr>
        <p:spPr/>
        <p:txBody>
          <a:bodyPr/>
          <a:lstStyle/>
          <a:p>
            <a:fld id="{953A64EF-9720-4F72-873E-828144CEA600}" type="datetimeFigureOut">
              <a:rPr lang="tr-TR" smtClean="0"/>
              <a:t>19.05.2025</a:t>
            </a:fld>
            <a:endParaRPr lang="tr-TR"/>
          </a:p>
        </p:txBody>
      </p:sp>
      <p:sp>
        <p:nvSpPr>
          <p:cNvPr id="5" name="Alt Bilgi Yer Tutucusu 4">
            <a:extLst>
              <a:ext uri="{FF2B5EF4-FFF2-40B4-BE49-F238E27FC236}">
                <a16:creationId xmlns:a16="http://schemas.microsoft.com/office/drawing/2014/main" id="{3C420D21-5907-DA60-A219-B5FCCDC80CC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E91E0AA-0EFD-F7B5-3D33-28D7E337AC5F}"/>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82008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340CC1-2A02-F4AD-F05B-182B1D9AF6E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63CEDE0D-368D-BF44-3967-7AA2666190E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FF08580A-7E44-3451-3603-763C95032E20}"/>
              </a:ext>
            </a:extLst>
          </p:cNvPr>
          <p:cNvSpPr>
            <a:spLocks noGrp="1"/>
          </p:cNvSpPr>
          <p:nvPr>
            <p:ph type="dt" sz="half" idx="10"/>
          </p:nvPr>
        </p:nvSpPr>
        <p:spPr/>
        <p:txBody>
          <a:bodyPr/>
          <a:lstStyle/>
          <a:p>
            <a:fld id="{953A64EF-9720-4F72-873E-828144CEA600}" type="datetimeFigureOut">
              <a:rPr lang="tr-TR" smtClean="0"/>
              <a:t>19.05.2025</a:t>
            </a:fld>
            <a:endParaRPr lang="tr-TR"/>
          </a:p>
        </p:txBody>
      </p:sp>
      <p:sp>
        <p:nvSpPr>
          <p:cNvPr id="5" name="Alt Bilgi Yer Tutucusu 4">
            <a:extLst>
              <a:ext uri="{FF2B5EF4-FFF2-40B4-BE49-F238E27FC236}">
                <a16:creationId xmlns:a16="http://schemas.microsoft.com/office/drawing/2014/main" id="{73D9353E-E944-A38A-A5C9-E286CC0B4A4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15FC018-E97F-1968-4DF3-A629D1E09604}"/>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2918835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4C47C5-17D8-2B7B-B495-2397F95F6C0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6066AFD-5B3D-0935-25C9-4148E041543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B6990415-B5E9-988D-CF37-5D45C615C7E8}"/>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10C42CAD-E6DD-3C0D-8EBE-B075D25338C0}"/>
              </a:ext>
            </a:extLst>
          </p:cNvPr>
          <p:cNvSpPr>
            <a:spLocks noGrp="1"/>
          </p:cNvSpPr>
          <p:nvPr>
            <p:ph type="dt" sz="half" idx="10"/>
          </p:nvPr>
        </p:nvSpPr>
        <p:spPr/>
        <p:txBody>
          <a:bodyPr/>
          <a:lstStyle/>
          <a:p>
            <a:fld id="{953A64EF-9720-4F72-873E-828144CEA600}" type="datetimeFigureOut">
              <a:rPr lang="tr-TR" smtClean="0"/>
              <a:t>19.05.2025</a:t>
            </a:fld>
            <a:endParaRPr lang="tr-TR"/>
          </a:p>
        </p:txBody>
      </p:sp>
      <p:sp>
        <p:nvSpPr>
          <p:cNvPr id="6" name="Alt Bilgi Yer Tutucusu 5">
            <a:extLst>
              <a:ext uri="{FF2B5EF4-FFF2-40B4-BE49-F238E27FC236}">
                <a16:creationId xmlns:a16="http://schemas.microsoft.com/office/drawing/2014/main" id="{AA3CDF85-D166-469B-1C3D-6DCF5C7CCED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5A385E9-C8DB-A7CE-29DB-6FFB5DD96EA1}"/>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67100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E840F3-0BE5-F768-214B-F48F194877A2}"/>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29F1A16-702B-03FD-F624-FDE618EFE2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319ED4A4-F10C-CCB2-0CAA-20E70B974D3E}"/>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E2CF47F0-98FA-EB18-CA65-9D35703A85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E3D99C22-849F-9C98-DBFB-C8808CB2EF29}"/>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4D6AB3B-4383-381B-E128-F350B6A890DD}"/>
              </a:ext>
            </a:extLst>
          </p:cNvPr>
          <p:cNvSpPr>
            <a:spLocks noGrp="1"/>
          </p:cNvSpPr>
          <p:nvPr>
            <p:ph type="dt" sz="half" idx="10"/>
          </p:nvPr>
        </p:nvSpPr>
        <p:spPr/>
        <p:txBody>
          <a:bodyPr/>
          <a:lstStyle/>
          <a:p>
            <a:fld id="{953A64EF-9720-4F72-873E-828144CEA600}" type="datetimeFigureOut">
              <a:rPr lang="tr-TR" smtClean="0"/>
              <a:t>19.05.2025</a:t>
            </a:fld>
            <a:endParaRPr lang="tr-TR"/>
          </a:p>
        </p:txBody>
      </p:sp>
      <p:sp>
        <p:nvSpPr>
          <p:cNvPr id="8" name="Alt Bilgi Yer Tutucusu 7">
            <a:extLst>
              <a:ext uri="{FF2B5EF4-FFF2-40B4-BE49-F238E27FC236}">
                <a16:creationId xmlns:a16="http://schemas.microsoft.com/office/drawing/2014/main" id="{F230C99B-26EB-66B2-EAFC-85879903090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9F33A1A2-0A63-99DA-031E-6F6A4C8F11BA}"/>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296891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FD98F6-D6B6-9744-024F-A875FAD2B871}"/>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C8FFF7B6-B6B0-1777-FEE2-9A7F332F722B}"/>
              </a:ext>
            </a:extLst>
          </p:cNvPr>
          <p:cNvSpPr>
            <a:spLocks noGrp="1"/>
          </p:cNvSpPr>
          <p:nvPr>
            <p:ph type="dt" sz="half" idx="10"/>
          </p:nvPr>
        </p:nvSpPr>
        <p:spPr/>
        <p:txBody>
          <a:bodyPr/>
          <a:lstStyle/>
          <a:p>
            <a:fld id="{953A64EF-9720-4F72-873E-828144CEA600}" type="datetimeFigureOut">
              <a:rPr lang="tr-TR" smtClean="0"/>
              <a:t>19.05.2025</a:t>
            </a:fld>
            <a:endParaRPr lang="tr-TR"/>
          </a:p>
        </p:txBody>
      </p:sp>
      <p:sp>
        <p:nvSpPr>
          <p:cNvPr id="4" name="Alt Bilgi Yer Tutucusu 3">
            <a:extLst>
              <a:ext uri="{FF2B5EF4-FFF2-40B4-BE49-F238E27FC236}">
                <a16:creationId xmlns:a16="http://schemas.microsoft.com/office/drawing/2014/main" id="{46F7D34E-DB9E-F6A7-2FE5-F897F6363FB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540F380E-4560-BC98-C622-8AE3C1A7270C}"/>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1802189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72EB384-E7ED-1AAA-8DD2-4AE7A4EECE90}"/>
              </a:ext>
            </a:extLst>
          </p:cNvPr>
          <p:cNvSpPr>
            <a:spLocks noGrp="1"/>
          </p:cNvSpPr>
          <p:nvPr>
            <p:ph type="dt" sz="half" idx="10"/>
          </p:nvPr>
        </p:nvSpPr>
        <p:spPr/>
        <p:txBody>
          <a:bodyPr/>
          <a:lstStyle/>
          <a:p>
            <a:fld id="{953A64EF-9720-4F72-873E-828144CEA600}" type="datetimeFigureOut">
              <a:rPr lang="tr-TR" smtClean="0"/>
              <a:t>19.05.2025</a:t>
            </a:fld>
            <a:endParaRPr lang="tr-TR"/>
          </a:p>
        </p:txBody>
      </p:sp>
      <p:sp>
        <p:nvSpPr>
          <p:cNvPr id="3" name="Alt Bilgi Yer Tutucusu 2">
            <a:extLst>
              <a:ext uri="{FF2B5EF4-FFF2-40B4-BE49-F238E27FC236}">
                <a16:creationId xmlns:a16="http://schemas.microsoft.com/office/drawing/2014/main" id="{892CD77F-5CAF-14B3-D0E4-F08093B2C314}"/>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9D000D8-86DA-2203-584A-72DB0D2C5F2D}"/>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1826435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DD5B8EA-EBC3-4D6C-9785-F4D1B48358D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554DDBF0-B339-D034-0430-68BD63DEF4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9B2C6B61-D293-59E2-962E-AEC9F74F26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4D33196-63F7-446B-767B-1E4674253418}"/>
              </a:ext>
            </a:extLst>
          </p:cNvPr>
          <p:cNvSpPr>
            <a:spLocks noGrp="1"/>
          </p:cNvSpPr>
          <p:nvPr>
            <p:ph type="dt" sz="half" idx="10"/>
          </p:nvPr>
        </p:nvSpPr>
        <p:spPr/>
        <p:txBody>
          <a:bodyPr/>
          <a:lstStyle/>
          <a:p>
            <a:fld id="{953A64EF-9720-4F72-873E-828144CEA600}" type="datetimeFigureOut">
              <a:rPr lang="tr-TR" smtClean="0"/>
              <a:t>19.05.2025</a:t>
            </a:fld>
            <a:endParaRPr lang="tr-TR"/>
          </a:p>
        </p:txBody>
      </p:sp>
      <p:sp>
        <p:nvSpPr>
          <p:cNvPr id="6" name="Alt Bilgi Yer Tutucusu 5">
            <a:extLst>
              <a:ext uri="{FF2B5EF4-FFF2-40B4-BE49-F238E27FC236}">
                <a16:creationId xmlns:a16="http://schemas.microsoft.com/office/drawing/2014/main" id="{ACF18B0A-5B04-7599-EB79-9212D46E06A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A9E218A-73BE-7761-B001-D25F220FF17E}"/>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810447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0F2A34-B642-7F40-E107-B81713BA502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E9828725-88EE-7A0E-6184-9C642B1C07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67F0F23-1F18-71D8-E59D-0B806EB198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B8B8B26-857A-39F8-6C24-E37EF6E263F1}"/>
              </a:ext>
            </a:extLst>
          </p:cNvPr>
          <p:cNvSpPr>
            <a:spLocks noGrp="1"/>
          </p:cNvSpPr>
          <p:nvPr>
            <p:ph type="dt" sz="half" idx="10"/>
          </p:nvPr>
        </p:nvSpPr>
        <p:spPr/>
        <p:txBody>
          <a:bodyPr/>
          <a:lstStyle/>
          <a:p>
            <a:fld id="{953A64EF-9720-4F72-873E-828144CEA600}" type="datetimeFigureOut">
              <a:rPr lang="tr-TR" smtClean="0"/>
              <a:t>19.05.2025</a:t>
            </a:fld>
            <a:endParaRPr lang="tr-TR"/>
          </a:p>
        </p:txBody>
      </p:sp>
      <p:sp>
        <p:nvSpPr>
          <p:cNvPr id="6" name="Alt Bilgi Yer Tutucusu 5">
            <a:extLst>
              <a:ext uri="{FF2B5EF4-FFF2-40B4-BE49-F238E27FC236}">
                <a16:creationId xmlns:a16="http://schemas.microsoft.com/office/drawing/2014/main" id="{C8E9CC9F-DF4B-ADAE-20EA-BFD73724070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7BC183D-AB70-4227-A79F-AF2EA0689DF8}"/>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567190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66A13B19-BEB2-3ABC-A725-07B9E4388F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CEFE489-803F-A353-BECF-26BB52BA8E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1A8AB4B-94F2-7EEB-CF3E-C36EA53E8D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53A64EF-9720-4F72-873E-828144CEA600}" type="datetimeFigureOut">
              <a:rPr lang="tr-TR" smtClean="0"/>
              <a:t>19.05.2025</a:t>
            </a:fld>
            <a:endParaRPr lang="tr-TR"/>
          </a:p>
        </p:txBody>
      </p:sp>
      <p:sp>
        <p:nvSpPr>
          <p:cNvPr id="5" name="Alt Bilgi Yer Tutucusu 4">
            <a:extLst>
              <a:ext uri="{FF2B5EF4-FFF2-40B4-BE49-F238E27FC236}">
                <a16:creationId xmlns:a16="http://schemas.microsoft.com/office/drawing/2014/main" id="{29EFF230-C747-630C-F757-5261D09539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A8B0B848-72CF-448F-2E15-7E6A7892E1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AA6402B-0422-40E3-A0CC-64ED2A1B7B7C}" type="slidenum">
              <a:rPr lang="tr-TR" smtClean="0"/>
              <a:t>‹#›</a:t>
            </a:fld>
            <a:endParaRPr lang="tr-TR"/>
          </a:p>
        </p:txBody>
      </p:sp>
    </p:spTree>
    <p:extLst>
      <p:ext uri="{BB962C8B-B14F-4D97-AF65-F5344CB8AC3E}">
        <p14:creationId xmlns:p14="http://schemas.microsoft.com/office/powerpoint/2010/main" val="2450908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603EB5-F368-28D6-ACD9-9E31AC2DFB11}"/>
              </a:ext>
            </a:extLst>
          </p:cNvPr>
          <p:cNvSpPr>
            <a:spLocks noGrp="1"/>
          </p:cNvSpPr>
          <p:nvPr>
            <p:ph type="ctrTitle"/>
          </p:nvPr>
        </p:nvSpPr>
        <p:spPr/>
        <p:txBody>
          <a:bodyPr/>
          <a:lstStyle/>
          <a:p>
            <a:r>
              <a:rPr lang="tr-TR" dirty="0"/>
              <a:t>Modern Mantık</a:t>
            </a:r>
          </a:p>
        </p:txBody>
      </p:sp>
      <p:sp>
        <p:nvSpPr>
          <p:cNvPr id="3" name="Alt Başlık 2">
            <a:extLst>
              <a:ext uri="{FF2B5EF4-FFF2-40B4-BE49-F238E27FC236}">
                <a16:creationId xmlns:a16="http://schemas.microsoft.com/office/drawing/2014/main" id="{5E67B293-3CC2-9FDE-D436-4F67F8513BB4}"/>
              </a:ext>
            </a:extLst>
          </p:cNvPr>
          <p:cNvSpPr>
            <a:spLocks noGrp="1"/>
          </p:cNvSpPr>
          <p:nvPr>
            <p:ph type="subTitle" idx="1"/>
          </p:nvPr>
        </p:nvSpPr>
        <p:spPr/>
        <p:txBody>
          <a:bodyPr/>
          <a:lstStyle/>
          <a:p>
            <a:r>
              <a:rPr lang="tr-TR" dirty="0"/>
              <a:t>Öğr. Gör. Müjdat GÜNGÖR</a:t>
            </a:r>
          </a:p>
        </p:txBody>
      </p:sp>
    </p:spTree>
    <p:extLst>
      <p:ext uri="{BB962C8B-B14F-4D97-AF65-F5344CB8AC3E}">
        <p14:creationId xmlns:p14="http://schemas.microsoft.com/office/powerpoint/2010/main" val="2750184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7D08FF5-62A8-DF16-A1E0-3FC3D64016C9}"/>
              </a:ext>
            </a:extLst>
          </p:cNvPr>
          <p:cNvSpPr txBox="1"/>
          <p:nvPr/>
        </p:nvSpPr>
        <p:spPr>
          <a:xfrm>
            <a:off x="1380744" y="521208"/>
            <a:ext cx="9262872" cy="5355312"/>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şeklinde tamamlarız. Bu işlemin en solunda bulunan yol (</a:t>
            </a:r>
            <a:r>
              <a:rPr lang="tr-TR" sz="1800" b="0" i="0" dirty="0">
                <a:solidFill>
                  <a:srgbClr val="000000"/>
                </a:solidFill>
                <a:effectLst/>
                <a:latin typeface="Cambria Math" panose="02040503050406030204" pitchFamily="18" charset="0"/>
              </a:rPr>
              <a:t>𝑞̅𝑟𝑞̅𝑝</a:t>
            </a:r>
            <a:r>
              <a:rPr lang="tr-TR" sz="1800" b="0" i="0" dirty="0">
                <a:solidFill>
                  <a:srgbClr val="000000"/>
                </a:solidFill>
                <a:effectLst/>
                <a:latin typeface="Times New Roman" panose="02020603050405020304" pitchFamily="18" charset="0"/>
              </a:rPr>
              <a:t>) terimlerinden oluşmaktadır. Daha önceki derste anlatıldığı gibi, bu yol, hemen üstünde yer alan p, q, r gibi temsilci harflerden (veya onların </a:t>
            </a:r>
            <a:r>
              <a:rPr lang="tr-TR" sz="1800" b="0" i="0" dirty="0" err="1">
                <a:solidFill>
                  <a:srgbClr val="000000"/>
                </a:solidFill>
                <a:effectLst/>
                <a:latin typeface="Times New Roman" panose="02020603050405020304" pitchFamily="18" charset="0"/>
              </a:rPr>
              <a:t>değillenmesinden</a:t>
            </a:r>
            <a:r>
              <a:rPr lang="tr-TR" sz="1800" b="0" i="0" dirty="0">
                <a:solidFill>
                  <a:srgbClr val="000000"/>
                </a:solidFill>
                <a:effectLst/>
                <a:latin typeface="Times New Roman" panose="02020603050405020304" pitchFamily="18" charset="0"/>
              </a:rPr>
              <a:t>) meydana gelmiştir.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Bir yol üstünde A ve ~A gibi iki çelişik bir ifade bulunduğunda yol kapalı olur. Yukarıdaki örnekte en soldaki dalda birbiriyle çelişik ifadeler bulunmadığından yol açıktır. Ancak ikinci yolda r ve ~r ifadeleri aynı yol üstünde bulunduklarından ikinci yol kapalıdır.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Bütün yollar kapalı (X) olduğunda ifadenin geçersiz olduğu anlaşılır. Ancak yukarıdaki örnekte 4 tane açık (/) yol olduğuna göre sonucun tutarlı olduğu anlaşılmaktadır.</a:t>
            </a:r>
          </a:p>
          <a:p>
            <a:r>
              <a:rPr lang="tr-TR" sz="1800" b="0" i="0" dirty="0">
                <a:solidFill>
                  <a:srgbClr val="000000"/>
                </a:solidFill>
                <a:effectLst/>
                <a:latin typeface="Times New Roman" panose="02020603050405020304" pitchFamily="18" charset="0"/>
              </a:rPr>
              <a:t>Şimdi ikinci bir örnek aracılığıyla bu anlatılanları tekrar gözden geçirelim.</a:t>
            </a:r>
            <a:r>
              <a:rPr lang="tr-TR" dirty="0"/>
              <a:t> </a:t>
            </a:r>
            <a:br>
              <a:rPr lang="tr-TR" dirty="0"/>
            </a:br>
            <a:endParaRPr lang="tr-TR" dirty="0"/>
          </a:p>
          <a:p>
            <a:br>
              <a:rPr lang="tr-TR" dirty="0"/>
            </a:br>
            <a:br>
              <a:rPr lang="tr-TR" dirty="0"/>
            </a:br>
            <a:endParaRPr lang="tr-TR" dirty="0"/>
          </a:p>
          <a:p>
            <a:pPr algn="just"/>
            <a:br>
              <a:rPr lang="tr-TR" dirty="0"/>
            </a:br>
            <a:br>
              <a:rPr lang="tr-TR" dirty="0"/>
            </a:br>
            <a:br>
              <a:rPr lang="tr-TR" dirty="0"/>
            </a:br>
            <a:endParaRPr lang="tr-TR" dirty="0"/>
          </a:p>
        </p:txBody>
      </p:sp>
    </p:spTree>
    <p:extLst>
      <p:ext uri="{BB962C8B-B14F-4D97-AF65-F5344CB8AC3E}">
        <p14:creationId xmlns:p14="http://schemas.microsoft.com/office/powerpoint/2010/main" val="631973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Resim 7">
            <a:extLst>
              <a:ext uri="{FF2B5EF4-FFF2-40B4-BE49-F238E27FC236}">
                <a16:creationId xmlns:a16="http://schemas.microsoft.com/office/drawing/2014/main" id="{11C08EC1-51BA-6FE2-AA74-B7BF639AD517}"/>
              </a:ext>
            </a:extLst>
          </p:cNvPr>
          <p:cNvPicPr>
            <a:picLocks noChangeAspect="1"/>
          </p:cNvPicPr>
          <p:nvPr/>
        </p:nvPicPr>
        <p:blipFill>
          <a:blip r:embed="rId2"/>
          <a:stretch>
            <a:fillRect/>
          </a:stretch>
        </p:blipFill>
        <p:spPr>
          <a:xfrm>
            <a:off x="1188720" y="448056"/>
            <a:ext cx="6587680" cy="4867522"/>
          </a:xfrm>
          <a:prstGeom prst="rect">
            <a:avLst/>
          </a:prstGeom>
        </p:spPr>
      </p:pic>
    </p:spTree>
    <p:extLst>
      <p:ext uri="{BB962C8B-B14F-4D97-AF65-F5344CB8AC3E}">
        <p14:creationId xmlns:p14="http://schemas.microsoft.com/office/powerpoint/2010/main" val="3407320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D76AF165-833B-57A3-EBEF-C0C5C39406C1}"/>
              </a:ext>
            </a:extLst>
          </p:cNvPr>
          <p:cNvSpPr txBox="1"/>
          <p:nvPr/>
        </p:nvSpPr>
        <p:spPr>
          <a:xfrm>
            <a:off x="987552" y="566678"/>
            <a:ext cx="9555480" cy="3139321"/>
          </a:xfrm>
          <a:prstGeom prst="rect">
            <a:avLst/>
          </a:prstGeom>
          <a:noFill/>
        </p:spPr>
        <p:txBody>
          <a:bodyPr wrap="square">
            <a:spAutoFit/>
          </a:bodyPr>
          <a:lstStyle/>
          <a:p>
            <a:pPr algn="just"/>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Verilen ifadenin ana eklemi “ise” olduğu için A </a:t>
            </a:r>
            <a:r>
              <a:rPr lang="tr-TR" sz="1800" b="0" i="0" dirty="0">
                <a:solidFill>
                  <a:srgbClr val="000000"/>
                </a:solidFill>
                <a:effectLst/>
                <a:latin typeface="Cambria Math" panose="02040503050406030204" pitchFamily="18" charset="0"/>
              </a:rPr>
              <a:t>→ 𝐵 = </a:t>
            </a:r>
            <a:r>
              <a:rPr lang="tr-TR" sz="1800" b="0" i="0" dirty="0">
                <a:solidFill>
                  <a:srgbClr val="000000"/>
                </a:solidFill>
                <a:effectLst/>
                <a:latin typeface="Times New Roman" panose="02020603050405020304" pitchFamily="18" charset="0"/>
              </a:rPr>
              <a:t>~ A V B eş değerliği gereği (1) </a:t>
            </a:r>
            <a:r>
              <a:rPr lang="tr-TR" sz="1800" b="0" i="0" dirty="0" err="1">
                <a:solidFill>
                  <a:srgbClr val="000000"/>
                </a:solidFill>
                <a:effectLst/>
                <a:latin typeface="Times New Roman" panose="02020603050405020304" pitchFamily="18" charset="0"/>
              </a:rPr>
              <a:t>nolu</a:t>
            </a:r>
            <a:r>
              <a:rPr lang="tr-TR" sz="1800" b="0" i="0" dirty="0">
                <a:solidFill>
                  <a:srgbClr val="000000"/>
                </a:solidFill>
                <a:effectLst/>
                <a:latin typeface="Times New Roman" panose="02020603050405020304" pitchFamily="18" charset="0"/>
              </a:rPr>
              <a:t> ifadenin açılımını yaparız. Daha sonra çatalın solundaki ifade De Morgan kuralı gereği “ve” eklemine eş değer olduğu için bileşenlerini alt alta yazarız ve tekrar çözümleyici çizelgeyi uygularız. Amaç, daha önce de işaret edildiği gibi, tüm eklemlerin elenerek temsilci harflere ulaşmaktır. Sonuçta bütün yollar açık olduğu için ifadenin tutarlı olduğu anlaşılır. Çözümleyici çizelge bir doğruluk tablosunun tüm değerleri hakkında bilgi veremeyebilir. Bu yüzden tüm yollar açık olsa da ifadenin geçerli olduğuna karar veremeyiz.</a:t>
            </a:r>
          </a:p>
          <a:p>
            <a:pPr algn="just"/>
            <a:r>
              <a:rPr lang="tr-TR" dirty="0"/>
              <a:t> </a:t>
            </a:r>
            <a:br>
              <a:rPr lang="tr-TR" dirty="0"/>
            </a:br>
            <a:br>
              <a:rPr lang="tr-TR" dirty="0"/>
            </a:br>
            <a:endParaRPr lang="tr-TR" dirty="0"/>
          </a:p>
        </p:txBody>
      </p:sp>
    </p:spTree>
    <p:extLst>
      <p:ext uri="{BB962C8B-B14F-4D97-AF65-F5344CB8AC3E}">
        <p14:creationId xmlns:p14="http://schemas.microsoft.com/office/powerpoint/2010/main" val="4186204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BA9B5CAE-DB11-246D-65A3-5C8A4B4FC402}"/>
              </a:ext>
            </a:extLst>
          </p:cNvPr>
          <p:cNvSpPr txBox="1"/>
          <p:nvPr/>
        </p:nvSpPr>
        <p:spPr>
          <a:xfrm>
            <a:off x="206301" y="401053"/>
            <a:ext cx="11646569" cy="5909310"/>
          </a:xfrm>
          <a:prstGeom prst="rect">
            <a:avLst/>
          </a:prstGeom>
          <a:noFill/>
        </p:spPr>
        <p:txBody>
          <a:bodyPr wrap="square">
            <a:spAutoFit/>
          </a:bodyPr>
          <a:lstStyle/>
          <a:p>
            <a:r>
              <a:rPr lang="tr-TR" dirty="0"/>
              <a:t> </a:t>
            </a:r>
            <a:br>
              <a:rPr lang="tr-TR" dirty="0"/>
            </a:br>
            <a:r>
              <a:rPr lang="tr-TR" sz="1800" b="1" i="0" dirty="0">
                <a:solidFill>
                  <a:srgbClr val="000000"/>
                </a:solidFill>
                <a:effectLst/>
                <a:latin typeface="Times New Roman" panose="02020603050405020304" pitchFamily="18" charset="0"/>
              </a:rPr>
              <a:t>Bölüm Soruları</a:t>
            </a:r>
            <a:r>
              <a:rPr lang="tr-TR" dirty="0"/>
              <a:t> </a:t>
            </a:r>
            <a:br>
              <a:rPr lang="tr-TR" dirty="0"/>
            </a:br>
            <a:endParaRPr lang="tr-TR" dirty="0"/>
          </a:p>
          <a:p>
            <a:pPr marL="342900" indent="-342900">
              <a:buAutoNum type="arabicPeriod"/>
            </a:pPr>
            <a:r>
              <a:rPr lang="tr-TR" sz="1800" b="0" i="0" dirty="0">
                <a:solidFill>
                  <a:srgbClr val="000000"/>
                </a:solidFill>
                <a:effectLst/>
                <a:latin typeface="Times New Roman" panose="02020603050405020304" pitchFamily="18" charset="0"/>
              </a:rPr>
              <a:t>Eşdeğerlik kurallarına göre aşağıdakilerden hangisi çelişiktir?</a:t>
            </a:r>
          </a:p>
          <a:p>
            <a:pPr marL="342900" indent="-342900">
              <a:buAutoNum type="arabicPeriod"/>
            </a:pP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a:t>
            </a:r>
            <a:r>
              <a:rPr lang="tr-TR" sz="1800" b="0" i="0" dirty="0" err="1">
                <a:solidFill>
                  <a:srgbClr val="000000"/>
                </a:solidFill>
                <a:effectLst/>
                <a:latin typeface="Times New Roman" panose="02020603050405020304" pitchFamily="18" charset="0"/>
              </a:rPr>
              <a:t>Fx</a:t>
            </a:r>
            <a:r>
              <a:rPr lang="tr-TR" sz="1800" b="0" i="0" dirty="0">
                <a:solidFill>
                  <a:srgbClr val="000000"/>
                </a:solidFill>
                <a:effectLst/>
                <a:latin typeface="Times New Roman" panose="02020603050405020304" pitchFamily="18" charset="0"/>
              </a:rPr>
              <a:t> ve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 </a:t>
            </a:r>
            <a:r>
              <a:rPr lang="tr-TR" sz="1800" b="0" i="0" dirty="0" err="1">
                <a:solidFill>
                  <a:srgbClr val="000000"/>
                </a:solidFill>
                <a:effectLst/>
                <a:latin typeface="Times New Roman" panose="02020603050405020304" pitchFamily="18" charset="0"/>
              </a:rPr>
              <a:t>Fx</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b)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 </a:t>
            </a:r>
            <a:r>
              <a:rPr lang="tr-TR" sz="1800" b="0" i="0" dirty="0" err="1">
                <a:solidFill>
                  <a:srgbClr val="000000"/>
                </a:solidFill>
                <a:effectLst/>
                <a:latin typeface="Times New Roman" panose="02020603050405020304" pitchFamily="18" charset="0"/>
              </a:rPr>
              <a:t>Fx</a:t>
            </a:r>
            <a:r>
              <a:rPr lang="tr-TR" sz="1800" b="0" i="0" dirty="0">
                <a:solidFill>
                  <a:srgbClr val="000000"/>
                </a:solidFill>
                <a:effectLst/>
                <a:latin typeface="Times New Roman" panose="02020603050405020304" pitchFamily="18" charset="0"/>
              </a:rPr>
              <a:t> ve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 </a:t>
            </a:r>
            <a:r>
              <a:rPr lang="tr-TR" sz="1800" b="0" i="0" dirty="0" err="1">
                <a:solidFill>
                  <a:srgbClr val="000000"/>
                </a:solidFill>
                <a:effectLst/>
                <a:latin typeface="Times New Roman" panose="02020603050405020304" pitchFamily="18" charset="0"/>
              </a:rPr>
              <a:t>Fx</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c)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 </a:t>
            </a:r>
            <a:r>
              <a:rPr lang="tr-TR" sz="1800" b="0" i="0" dirty="0" err="1">
                <a:solidFill>
                  <a:srgbClr val="000000"/>
                </a:solidFill>
                <a:effectLst/>
                <a:latin typeface="Times New Roman" panose="02020603050405020304" pitchFamily="18" charset="0"/>
              </a:rPr>
              <a:t>Fx</a:t>
            </a:r>
            <a:r>
              <a:rPr lang="tr-TR" sz="1800" b="0" i="0" dirty="0">
                <a:solidFill>
                  <a:srgbClr val="000000"/>
                </a:solidFill>
                <a:effectLst/>
                <a:latin typeface="Times New Roman" panose="02020603050405020304" pitchFamily="18" charset="0"/>
              </a:rPr>
              <a:t> ve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a:t>
            </a:r>
            <a:r>
              <a:rPr lang="tr-TR" sz="1800" b="0" i="0" dirty="0" err="1">
                <a:solidFill>
                  <a:srgbClr val="000000"/>
                </a:solidFill>
                <a:effectLst/>
                <a:latin typeface="Times New Roman" panose="02020603050405020304" pitchFamily="18" charset="0"/>
              </a:rPr>
              <a:t>Fx</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d)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 </a:t>
            </a:r>
            <a:r>
              <a:rPr lang="tr-TR" sz="1800" b="0" i="0" dirty="0" err="1">
                <a:solidFill>
                  <a:srgbClr val="000000"/>
                </a:solidFill>
                <a:effectLst/>
                <a:latin typeface="Times New Roman" panose="02020603050405020304" pitchFamily="18" charset="0"/>
              </a:rPr>
              <a:t>Fx</a:t>
            </a:r>
            <a:r>
              <a:rPr lang="tr-TR" sz="1800" b="0" i="0" dirty="0">
                <a:solidFill>
                  <a:srgbClr val="000000"/>
                </a:solidFill>
                <a:effectLst/>
                <a:latin typeface="Times New Roman" panose="02020603050405020304" pitchFamily="18" charset="0"/>
              </a:rPr>
              <a:t> ve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a:t>
            </a:r>
            <a:r>
              <a:rPr lang="tr-TR" sz="1800" b="0" i="0" dirty="0" err="1">
                <a:solidFill>
                  <a:srgbClr val="000000"/>
                </a:solidFill>
                <a:effectLst/>
                <a:latin typeface="Times New Roman" panose="02020603050405020304" pitchFamily="18" charset="0"/>
              </a:rPr>
              <a:t>Fx</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e)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a:t>
            </a:r>
            <a:r>
              <a:rPr lang="tr-TR" sz="1800" b="0" i="0" dirty="0" err="1">
                <a:solidFill>
                  <a:srgbClr val="000000"/>
                </a:solidFill>
                <a:effectLst/>
                <a:latin typeface="Times New Roman" panose="02020603050405020304" pitchFamily="18" charset="0"/>
              </a:rPr>
              <a:t>Fx</a:t>
            </a:r>
            <a:r>
              <a:rPr lang="tr-TR" sz="1800" b="0" i="0" dirty="0">
                <a:solidFill>
                  <a:srgbClr val="000000"/>
                </a:solidFill>
                <a:effectLst/>
                <a:latin typeface="Times New Roman" panose="02020603050405020304" pitchFamily="18" charset="0"/>
              </a:rPr>
              <a:t> ve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 </a:t>
            </a:r>
            <a:r>
              <a:rPr lang="tr-TR" sz="1800" b="0" i="0" dirty="0" err="1">
                <a:solidFill>
                  <a:srgbClr val="000000"/>
                </a:solidFill>
                <a:effectLst/>
                <a:latin typeface="Times New Roman" panose="02020603050405020304" pitchFamily="18" charset="0"/>
              </a:rPr>
              <a:t>Fx</a:t>
            </a:r>
            <a:r>
              <a:rPr lang="tr-TR" dirty="0"/>
              <a:t> </a:t>
            </a:r>
          </a:p>
          <a:p>
            <a:endParaRPr lang="tr-TR" dirty="0"/>
          </a:p>
          <a:p>
            <a:r>
              <a:rPr lang="tr-TR" sz="1800" b="0" i="0" dirty="0">
                <a:solidFill>
                  <a:srgbClr val="000000"/>
                </a:solidFill>
                <a:effectLst/>
                <a:latin typeface="Times New Roman" panose="02020603050405020304" pitchFamily="18" charset="0"/>
              </a:rPr>
              <a:t>2. Eşdeğerlik kurallarına göre aşağıdakilerden hangisi çelişiktir?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a:t>
            </a:r>
            <a:r>
              <a:rPr lang="tr-TR" sz="1800" b="0" i="0" dirty="0" err="1">
                <a:solidFill>
                  <a:srgbClr val="000000"/>
                </a:solidFill>
                <a:effectLst/>
                <a:latin typeface="Times New Roman" panose="02020603050405020304" pitchFamily="18" charset="0"/>
              </a:rPr>
              <a:t>Fx</a:t>
            </a:r>
            <a:r>
              <a:rPr lang="tr-TR" sz="1800" b="0" i="0" dirty="0">
                <a:solidFill>
                  <a:srgbClr val="000000"/>
                </a:solidFill>
                <a:effectLst/>
                <a:latin typeface="Times New Roman" panose="02020603050405020304" pitchFamily="18" charset="0"/>
              </a:rPr>
              <a:t> ve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 </a:t>
            </a:r>
            <a:r>
              <a:rPr lang="tr-TR" sz="1800" b="0" i="0" dirty="0" err="1">
                <a:solidFill>
                  <a:srgbClr val="000000"/>
                </a:solidFill>
                <a:effectLst/>
                <a:latin typeface="Times New Roman" panose="02020603050405020304" pitchFamily="18" charset="0"/>
              </a:rPr>
              <a:t>Fx</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b)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a:t>
            </a:r>
            <a:r>
              <a:rPr lang="tr-TR" sz="1800" b="0" i="0" dirty="0" err="1">
                <a:solidFill>
                  <a:srgbClr val="000000"/>
                </a:solidFill>
                <a:effectLst/>
                <a:latin typeface="Times New Roman" panose="02020603050405020304" pitchFamily="18" charset="0"/>
              </a:rPr>
              <a:t>Fx</a:t>
            </a:r>
            <a:r>
              <a:rPr lang="tr-TR" sz="1800" b="0" i="0" dirty="0">
                <a:solidFill>
                  <a:srgbClr val="000000"/>
                </a:solidFill>
                <a:effectLst/>
                <a:latin typeface="Times New Roman" panose="02020603050405020304" pitchFamily="18" charset="0"/>
              </a:rPr>
              <a:t> ve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a:t>
            </a:r>
            <a:r>
              <a:rPr lang="tr-TR" sz="1800" b="0" i="0" dirty="0" err="1">
                <a:solidFill>
                  <a:srgbClr val="000000"/>
                </a:solidFill>
                <a:effectLst/>
                <a:latin typeface="Times New Roman" panose="02020603050405020304" pitchFamily="18" charset="0"/>
              </a:rPr>
              <a:t>Fx</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c)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a:t>
            </a:r>
            <a:r>
              <a:rPr lang="tr-TR" sz="1800" b="0" i="0" dirty="0" err="1">
                <a:solidFill>
                  <a:srgbClr val="000000"/>
                </a:solidFill>
                <a:effectLst/>
                <a:latin typeface="Times New Roman" panose="02020603050405020304" pitchFamily="18" charset="0"/>
              </a:rPr>
              <a:t>Fx</a:t>
            </a:r>
            <a:r>
              <a:rPr lang="tr-TR" sz="1800" b="0" i="0" dirty="0">
                <a:solidFill>
                  <a:srgbClr val="000000"/>
                </a:solidFill>
                <a:effectLst/>
                <a:latin typeface="Times New Roman" panose="02020603050405020304" pitchFamily="18" charset="0"/>
              </a:rPr>
              <a:t> ve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a:t>
            </a:r>
            <a:r>
              <a:rPr lang="tr-TR" sz="1800" b="0" i="0" dirty="0" err="1">
                <a:solidFill>
                  <a:srgbClr val="000000"/>
                </a:solidFill>
                <a:effectLst/>
                <a:latin typeface="Times New Roman" panose="02020603050405020304" pitchFamily="18" charset="0"/>
              </a:rPr>
              <a:t>Fx</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d)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a:t>
            </a:r>
            <a:r>
              <a:rPr lang="tr-TR" sz="1800" b="0" i="0" dirty="0" err="1">
                <a:solidFill>
                  <a:srgbClr val="000000"/>
                </a:solidFill>
                <a:effectLst/>
                <a:latin typeface="Times New Roman" panose="02020603050405020304" pitchFamily="18" charset="0"/>
              </a:rPr>
              <a:t>Fx</a:t>
            </a:r>
            <a:r>
              <a:rPr lang="tr-TR" sz="1800" b="0" i="0" dirty="0">
                <a:solidFill>
                  <a:srgbClr val="000000"/>
                </a:solidFill>
                <a:effectLst/>
                <a:latin typeface="Times New Roman" panose="02020603050405020304" pitchFamily="18" charset="0"/>
              </a:rPr>
              <a:t> ve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a:t>
            </a:r>
            <a:r>
              <a:rPr lang="tr-TR" sz="1800" b="0" i="0" dirty="0" err="1">
                <a:solidFill>
                  <a:srgbClr val="000000"/>
                </a:solidFill>
                <a:effectLst/>
                <a:latin typeface="Times New Roman" panose="02020603050405020304" pitchFamily="18" charset="0"/>
              </a:rPr>
              <a:t>Fx</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e)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a:t>
            </a:r>
            <a:r>
              <a:rPr lang="tr-TR" sz="1800" b="0" i="0" dirty="0" err="1">
                <a:solidFill>
                  <a:srgbClr val="000000"/>
                </a:solidFill>
                <a:effectLst/>
                <a:latin typeface="Times New Roman" panose="02020603050405020304" pitchFamily="18" charset="0"/>
              </a:rPr>
              <a:t>Fx</a:t>
            </a:r>
            <a:r>
              <a:rPr lang="tr-TR" sz="1800" b="0" i="0" dirty="0">
                <a:solidFill>
                  <a:srgbClr val="000000"/>
                </a:solidFill>
                <a:effectLst/>
                <a:latin typeface="Times New Roman" panose="02020603050405020304" pitchFamily="18" charset="0"/>
              </a:rPr>
              <a:t> ve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a:t>
            </a:r>
            <a:r>
              <a:rPr lang="tr-TR" sz="1800" b="0" i="0" dirty="0" err="1">
                <a:solidFill>
                  <a:srgbClr val="000000"/>
                </a:solidFill>
                <a:effectLst/>
                <a:latin typeface="Times New Roman" panose="02020603050405020304" pitchFamily="18" charset="0"/>
              </a:rPr>
              <a:t>Fx</a:t>
            </a:r>
            <a:r>
              <a:rPr lang="tr-TR" dirty="0"/>
              <a:t> </a:t>
            </a:r>
            <a:br>
              <a:rPr lang="tr-TR" dirty="0"/>
            </a:br>
            <a:br>
              <a:rPr lang="tr-TR" dirty="0"/>
            </a:br>
            <a:br>
              <a:rPr lang="tr-TR" dirty="0"/>
            </a:br>
            <a:endParaRPr lang="tr-TR" dirty="0"/>
          </a:p>
        </p:txBody>
      </p:sp>
      <p:graphicFrame>
        <p:nvGraphicFramePr>
          <p:cNvPr id="2" name="Tablo 1">
            <a:extLst>
              <a:ext uri="{FF2B5EF4-FFF2-40B4-BE49-F238E27FC236}">
                <a16:creationId xmlns:a16="http://schemas.microsoft.com/office/drawing/2014/main" id="{44158970-6ACF-70C6-229F-E6556D26195C}"/>
              </a:ext>
            </a:extLst>
          </p:cNvPr>
          <p:cNvGraphicFramePr>
            <a:graphicFrameLocks noGrp="1"/>
          </p:cNvGraphicFramePr>
          <p:nvPr>
            <p:extLst>
              <p:ext uri="{D42A27DB-BD31-4B8C-83A1-F6EECF244321}">
                <p14:modId xmlns:p14="http://schemas.microsoft.com/office/powerpoint/2010/main" val="2830470642"/>
              </p:ext>
            </p:extLst>
          </p:nvPr>
        </p:nvGraphicFramePr>
        <p:xfrm>
          <a:off x="3228975" y="3681254"/>
          <a:ext cx="5734050" cy="365760"/>
        </p:xfrm>
        <a:graphic>
          <a:graphicData uri="http://schemas.openxmlformats.org/drawingml/2006/table">
            <a:tbl>
              <a:tblPr/>
              <a:tblGrid>
                <a:gridCol w="742950">
                  <a:extLst>
                    <a:ext uri="{9D8B030D-6E8A-4147-A177-3AD203B41FA5}">
                      <a16:colId xmlns:a16="http://schemas.microsoft.com/office/drawing/2014/main" val="667763775"/>
                    </a:ext>
                  </a:extLst>
                </a:gridCol>
                <a:gridCol w="1670050">
                  <a:extLst>
                    <a:ext uri="{9D8B030D-6E8A-4147-A177-3AD203B41FA5}">
                      <a16:colId xmlns:a16="http://schemas.microsoft.com/office/drawing/2014/main" val="1950167644"/>
                    </a:ext>
                  </a:extLst>
                </a:gridCol>
                <a:gridCol w="1720850">
                  <a:extLst>
                    <a:ext uri="{9D8B030D-6E8A-4147-A177-3AD203B41FA5}">
                      <a16:colId xmlns:a16="http://schemas.microsoft.com/office/drawing/2014/main" val="1875876981"/>
                    </a:ext>
                  </a:extLst>
                </a:gridCol>
                <a:gridCol w="1600200">
                  <a:extLst>
                    <a:ext uri="{9D8B030D-6E8A-4147-A177-3AD203B41FA5}">
                      <a16:colId xmlns:a16="http://schemas.microsoft.com/office/drawing/2014/main" val="4280545214"/>
                    </a:ext>
                  </a:extLst>
                </a:gridCol>
              </a:tblGrid>
              <a:tr h="0">
                <a:tc>
                  <a:txBody>
                    <a:bodyPr/>
                    <a:lstStyle/>
                    <a:p>
                      <a:endParaRPr lang="tr-TR" dirty="0">
                        <a:effectLst/>
                      </a:endParaRPr>
                    </a:p>
                  </a:txBody>
                  <a:tcPr anchor="ctr">
                    <a:lnL>
                      <a:noFill/>
                    </a:lnL>
                    <a:lnR>
                      <a:noFill/>
                    </a:lnR>
                    <a:lnT>
                      <a:noFill/>
                    </a:lnT>
                    <a:lnB>
                      <a:noFill/>
                    </a:lnB>
                    <a:noFill/>
                  </a:tcPr>
                </a:tc>
                <a:tc>
                  <a:txBody>
                    <a:bodyPr/>
                    <a:lstStyle/>
                    <a:p>
                      <a:endParaRPr lang="tr-TR">
                        <a:effectLst/>
                      </a:endParaRPr>
                    </a:p>
                  </a:txBody>
                  <a:tcPr anchor="ctr">
                    <a:lnL>
                      <a:noFill/>
                    </a:lnL>
                    <a:lnR>
                      <a:noFill/>
                    </a:lnR>
                    <a:lnT>
                      <a:noFill/>
                    </a:lnT>
                    <a:lnB>
                      <a:noFill/>
                    </a:lnB>
                    <a:noFill/>
                  </a:tcPr>
                </a:tc>
                <a:tc>
                  <a:txBody>
                    <a:bodyPr/>
                    <a:lstStyle/>
                    <a:p>
                      <a:endParaRPr lang="tr-TR" dirty="0">
                        <a:effectLst/>
                      </a:endParaRPr>
                    </a:p>
                  </a:txBody>
                  <a:tcPr anchor="ctr">
                    <a:lnL>
                      <a:noFill/>
                    </a:lnL>
                    <a:lnR>
                      <a:noFill/>
                    </a:lnR>
                    <a:lnT>
                      <a:noFill/>
                    </a:lnT>
                    <a:lnB>
                      <a:noFill/>
                    </a:lnB>
                    <a:noFill/>
                  </a:tcPr>
                </a:tc>
                <a:tc>
                  <a:txBody>
                    <a:bodyPr/>
                    <a:lstStyle/>
                    <a:p>
                      <a:endParaRPr lang="tr-TR" dirty="0">
                        <a:effectLst/>
                      </a:endParaRPr>
                    </a:p>
                  </a:txBody>
                  <a:tcPr anchor="ctr">
                    <a:lnL>
                      <a:noFill/>
                    </a:lnL>
                    <a:lnR>
                      <a:noFill/>
                    </a:lnR>
                    <a:lnT>
                      <a:noFill/>
                    </a:lnT>
                    <a:lnB>
                      <a:noFill/>
                    </a:lnB>
                    <a:noFill/>
                  </a:tcPr>
                </a:tc>
                <a:extLst>
                  <a:ext uri="{0D108BD9-81ED-4DB2-BD59-A6C34878D82A}">
                    <a16:rowId xmlns:a16="http://schemas.microsoft.com/office/drawing/2014/main" val="3870019416"/>
                  </a:ext>
                </a:extLst>
              </a:tr>
            </a:tbl>
          </a:graphicData>
        </a:graphic>
      </p:graphicFrame>
      <p:sp>
        <p:nvSpPr>
          <p:cNvPr id="10" name="Rectangle 4">
            <a:extLst>
              <a:ext uri="{FF2B5EF4-FFF2-40B4-BE49-F238E27FC236}">
                <a16:creationId xmlns:a16="http://schemas.microsoft.com/office/drawing/2014/main" id="{6271156D-452F-0C4D-6D7E-1922DEEEC654}"/>
              </a:ext>
            </a:extLst>
          </p:cNvPr>
          <p:cNvSpPr>
            <a:spLocks noChangeArrowheads="1"/>
          </p:cNvSpPr>
          <p:nvPr/>
        </p:nvSpPr>
        <p:spPr bwMode="auto">
          <a:xfrm>
            <a:off x="3727617" y="71972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tr-TR" altLang="tr-TR" sz="1800" b="0" i="0" u="none" strike="noStrike" cap="none" normalizeH="0" baseline="0">
                <a:ln>
                  <a:noFill/>
                </a:ln>
                <a:solidFill>
                  <a:schemeClr val="tx1"/>
                </a:solidFill>
                <a:effectLst/>
                <a:latin typeface="Arial" panose="020B0604020202020204" pitchFamily="34" charset="0"/>
              </a:rPr>
            </a:br>
            <a:endParaRPr kumimoji="0" lang="tr-TR" altLang="tr-T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51166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CAAD01A4-F490-A768-EF80-CC686B3E5878}"/>
              </a:ext>
            </a:extLst>
          </p:cNvPr>
          <p:cNvSpPr txBox="1"/>
          <p:nvPr/>
        </p:nvSpPr>
        <p:spPr>
          <a:xfrm>
            <a:off x="832104" y="338328"/>
            <a:ext cx="9930384" cy="4801314"/>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3. </a:t>
            </a:r>
            <a:r>
              <a:rPr lang="tr-TR" sz="1800" b="0" i="0" dirty="0">
                <a:solidFill>
                  <a:srgbClr val="000000"/>
                </a:solidFill>
                <a:effectLst/>
                <a:latin typeface="Cambria Math" panose="02040503050406030204" pitchFamily="18" charset="0"/>
              </a:rPr>
              <a:t>[∀𝑥(𝐶𝑥 . 𝐷𝑥) → ∼ ∀𝑥 (𝐶𝑥 . 𝐷𝑥)] 𝑣𝑒 [∼ ∀𝑥(𝐶𝑥 . 𝐷𝑥) v ∼∀𝑥 (𝐶𝑥 . 𝐷𝑥)] </a:t>
            </a:r>
            <a:r>
              <a:rPr lang="tr-TR" sz="1800" b="0" i="0" dirty="0">
                <a:solidFill>
                  <a:srgbClr val="000000"/>
                </a:solidFill>
                <a:effectLst/>
                <a:latin typeface="Times New Roman" panose="02020603050405020304" pitchFamily="18" charset="0"/>
              </a:rPr>
              <a:t>ifadeleri özdeş midir?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Özdeş</a:t>
            </a:r>
          </a:p>
          <a:p>
            <a:r>
              <a:rPr lang="tr-TR" sz="1800" b="0" i="0" dirty="0">
                <a:solidFill>
                  <a:srgbClr val="000000"/>
                </a:solidFill>
                <a:effectLst/>
                <a:latin typeface="Times New Roman" panose="02020603050405020304" pitchFamily="18" charset="0"/>
              </a:rPr>
              <a:t>b) Geçerli değil</a:t>
            </a:r>
          </a:p>
          <a:p>
            <a:r>
              <a:rPr lang="tr-TR" sz="1800" b="0" i="0" dirty="0">
                <a:solidFill>
                  <a:srgbClr val="000000"/>
                </a:solidFill>
                <a:effectLst/>
                <a:latin typeface="Times New Roman" panose="02020603050405020304" pitchFamily="18" charset="0"/>
              </a:rPr>
              <a:t>c) Özdeş değil</a:t>
            </a:r>
          </a:p>
          <a:p>
            <a:r>
              <a:rPr lang="tr-TR" sz="1800" b="0" i="0" dirty="0">
                <a:solidFill>
                  <a:srgbClr val="000000"/>
                </a:solidFill>
                <a:effectLst/>
                <a:latin typeface="Times New Roman" panose="02020603050405020304" pitchFamily="18" charset="0"/>
              </a:rPr>
              <a:t>d) Belirsiz</a:t>
            </a:r>
            <a:r>
              <a:rPr lang="tr-TR" dirty="0"/>
              <a:t> </a:t>
            </a:r>
            <a:br>
              <a:rPr lang="tr-TR" dirty="0"/>
            </a:br>
            <a:r>
              <a:rPr lang="tr-TR" sz="1800" b="0" i="0" dirty="0">
                <a:solidFill>
                  <a:srgbClr val="000000"/>
                </a:solidFill>
                <a:effectLst/>
                <a:latin typeface="Times New Roman" panose="02020603050405020304" pitchFamily="18" charset="0"/>
              </a:rPr>
              <a:t>e) Hiçbiri</a:t>
            </a:r>
            <a:r>
              <a:rPr lang="tr-TR" dirty="0"/>
              <a:t> </a:t>
            </a:r>
          </a:p>
          <a:p>
            <a:endParaRPr lang="tr-TR" dirty="0"/>
          </a:p>
          <a:p>
            <a:r>
              <a:rPr lang="tr-TR" sz="1800" b="0" i="0" dirty="0">
                <a:solidFill>
                  <a:srgbClr val="000000"/>
                </a:solidFill>
                <a:effectLst/>
                <a:latin typeface="Times New Roman" panose="02020603050405020304" pitchFamily="18" charset="0"/>
              </a:rPr>
              <a:t>4. </a:t>
            </a:r>
            <a:r>
              <a:rPr lang="tr-TR" sz="1800" b="0" i="0" dirty="0">
                <a:solidFill>
                  <a:srgbClr val="000000"/>
                </a:solidFill>
                <a:effectLst/>
                <a:latin typeface="Cambria Math" panose="02040503050406030204" pitchFamily="18" charset="0"/>
              </a:rPr>
              <a:t>[∀𝑦 (𝐶𝑦 → 𝐷𝑦) → ∼ ∀𝑦 (𝐶𝑦 . 𝐷𝑦)] 𝑣𝑒 [∼ ∀𝑦 (𝐶𝑦 → 𝐷𝑦) v ∼ ∀𝑦 (𝐶𝑦 . 𝐷𝑦)] </a:t>
            </a:r>
            <a:r>
              <a:rPr lang="tr-TR" sz="1800" b="0" i="0" dirty="0">
                <a:solidFill>
                  <a:srgbClr val="000000"/>
                </a:solidFill>
                <a:effectLst/>
                <a:latin typeface="Times New Roman" panose="02020603050405020304" pitchFamily="18" charset="0"/>
              </a:rPr>
              <a:t>ifadeleri özdeş midir?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Belirsiz</a:t>
            </a:r>
          </a:p>
          <a:p>
            <a:r>
              <a:rPr lang="tr-TR" sz="1800" b="0" i="0" dirty="0">
                <a:solidFill>
                  <a:srgbClr val="000000"/>
                </a:solidFill>
                <a:effectLst/>
                <a:latin typeface="Times New Roman" panose="02020603050405020304" pitchFamily="18" charset="0"/>
              </a:rPr>
              <a:t>b) Geçerli değil</a:t>
            </a:r>
          </a:p>
          <a:p>
            <a:r>
              <a:rPr lang="tr-TR" sz="1800" b="0" i="0" dirty="0">
                <a:solidFill>
                  <a:srgbClr val="000000"/>
                </a:solidFill>
                <a:effectLst/>
                <a:latin typeface="Times New Roman" panose="02020603050405020304" pitchFamily="18" charset="0"/>
              </a:rPr>
              <a:t>c) Özdeş değil</a:t>
            </a:r>
          </a:p>
          <a:p>
            <a:r>
              <a:rPr lang="tr-TR" sz="1800" b="0" i="0" dirty="0">
                <a:solidFill>
                  <a:srgbClr val="000000"/>
                </a:solidFill>
                <a:effectLst/>
                <a:latin typeface="Times New Roman" panose="02020603050405020304" pitchFamily="18" charset="0"/>
              </a:rPr>
              <a:t>d) Özdeş</a:t>
            </a:r>
          </a:p>
          <a:p>
            <a:r>
              <a:rPr lang="tr-TR" sz="1800" b="0" i="0" dirty="0">
                <a:solidFill>
                  <a:srgbClr val="000000"/>
                </a:solidFill>
                <a:effectLst/>
                <a:latin typeface="Times New Roman" panose="02020603050405020304" pitchFamily="18" charset="0"/>
              </a:rPr>
              <a:t>e) Hiçbiri</a:t>
            </a:r>
            <a:r>
              <a:rPr lang="tr-TR" dirty="0"/>
              <a:t> </a:t>
            </a:r>
            <a:br>
              <a:rPr lang="tr-TR" dirty="0"/>
            </a:br>
            <a:br>
              <a:rPr lang="tr-TR" dirty="0"/>
            </a:br>
            <a:endParaRPr lang="tr-TR" dirty="0"/>
          </a:p>
        </p:txBody>
      </p:sp>
    </p:spTree>
    <p:extLst>
      <p:ext uri="{BB962C8B-B14F-4D97-AF65-F5344CB8AC3E}">
        <p14:creationId xmlns:p14="http://schemas.microsoft.com/office/powerpoint/2010/main" val="4288536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CED6605E-6530-B9F4-444A-D39B34A3611C}"/>
              </a:ext>
            </a:extLst>
          </p:cNvPr>
          <p:cNvSpPr txBox="1"/>
          <p:nvPr/>
        </p:nvSpPr>
        <p:spPr>
          <a:xfrm>
            <a:off x="676656" y="384049"/>
            <a:ext cx="9509760" cy="4801314"/>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5. </a:t>
            </a:r>
            <a:r>
              <a:rPr lang="tr-TR" sz="1800" b="0" i="0" dirty="0">
                <a:solidFill>
                  <a:srgbClr val="000000"/>
                </a:solidFill>
                <a:effectLst/>
                <a:latin typeface="Cambria Math" panose="02040503050406030204" pitchFamily="18" charset="0"/>
              </a:rPr>
              <a:t>[∀𝑦 (𝐶𝑦 v 𝐷𝑦) ↔ ∼ ∀𝑥 (𝐶𝑥 v 𝐷𝑥)] 𝑣𝑒 [∼ ∀𝑥 (𝐶𝑥 v 𝐷𝑥) ↔ ∀𝑦 (𝐶𝑦 v 𝐷𝑦)]  </a:t>
            </a:r>
            <a:r>
              <a:rPr lang="tr-TR" sz="1800" b="0" i="0" dirty="0">
                <a:solidFill>
                  <a:srgbClr val="000000"/>
                </a:solidFill>
                <a:effectLst/>
                <a:latin typeface="Times New Roman" panose="02020603050405020304" pitchFamily="18" charset="0"/>
              </a:rPr>
              <a:t>ifadeleri özdeş midir?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Özdeş değil</a:t>
            </a:r>
          </a:p>
          <a:p>
            <a:r>
              <a:rPr lang="tr-TR" sz="1800" b="0" i="0" dirty="0">
                <a:solidFill>
                  <a:srgbClr val="000000"/>
                </a:solidFill>
                <a:effectLst/>
                <a:latin typeface="Times New Roman" panose="02020603050405020304" pitchFamily="18" charset="0"/>
              </a:rPr>
              <a:t>b) Özdeş</a:t>
            </a:r>
          </a:p>
          <a:p>
            <a:r>
              <a:rPr lang="tr-TR" sz="1800" b="0" i="0" dirty="0">
                <a:solidFill>
                  <a:srgbClr val="000000"/>
                </a:solidFill>
                <a:effectLst/>
                <a:latin typeface="Times New Roman" panose="02020603050405020304" pitchFamily="18" charset="0"/>
              </a:rPr>
              <a:t>c) Belirsiz</a:t>
            </a:r>
          </a:p>
          <a:p>
            <a:r>
              <a:rPr lang="tr-TR" sz="1800" b="0" i="0" dirty="0">
                <a:solidFill>
                  <a:srgbClr val="000000"/>
                </a:solidFill>
                <a:effectLst/>
                <a:latin typeface="Times New Roman" panose="02020603050405020304" pitchFamily="18" charset="0"/>
              </a:rPr>
              <a:t>d) Geçerli değil</a:t>
            </a:r>
          </a:p>
          <a:p>
            <a:r>
              <a:rPr lang="tr-TR" sz="1800" b="0" i="0" dirty="0">
                <a:solidFill>
                  <a:srgbClr val="000000"/>
                </a:solidFill>
                <a:effectLst/>
                <a:latin typeface="Times New Roman" panose="02020603050405020304" pitchFamily="18" charset="0"/>
              </a:rPr>
              <a:t>e) Hiçbiri</a:t>
            </a:r>
            <a:r>
              <a:rPr lang="tr-TR" dirty="0"/>
              <a:t> </a:t>
            </a:r>
          </a:p>
          <a:p>
            <a:endParaRPr lang="tr-TR" dirty="0"/>
          </a:p>
          <a:p>
            <a:r>
              <a:rPr lang="tr-TR" sz="1800" b="0" i="0" dirty="0">
                <a:solidFill>
                  <a:srgbClr val="000000"/>
                </a:solidFill>
                <a:effectLst/>
                <a:latin typeface="Times New Roman" panose="02020603050405020304" pitchFamily="18" charset="0"/>
              </a:rPr>
              <a:t>6. </a:t>
            </a:r>
            <a:r>
              <a:rPr lang="tr-TR" sz="1800" b="0" i="0" dirty="0">
                <a:solidFill>
                  <a:srgbClr val="000000"/>
                </a:solidFill>
                <a:effectLst/>
                <a:latin typeface="Cambria Math" panose="02040503050406030204" pitchFamily="18" charset="0"/>
              </a:rPr>
              <a:t>∼ [∀𝑥(𝐶𝑥 v 𝐷𝑥) v ∼ ∀𝑦 (𝐶𝑦 v 𝐷𝑦)] 𝑣𝑒 [∼ ∀𝑥(𝐶𝑥 v 𝐷𝑥) . ∀𝑦 (𝐶𝑦 𝐷𝑦)]  </a:t>
            </a:r>
            <a:r>
              <a:rPr lang="tr-TR" sz="1800" b="0" i="0" dirty="0">
                <a:solidFill>
                  <a:srgbClr val="000000"/>
                </a:solidFill>
                <a:effectLst/>
                <a:latin typeface="Times New Roman" panose="02020603050405020304" pitchFamily="18" charset="0"/>
              </a:rPr>
              <a:t>ifadeleri özdeş midir?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Geçerli</a:t>
            </a:r>
          </a:p>
          <a:p>
            <a:r>
              <a:rPr lang="tr-TR" sz="1800" b="0" i="0" dirty="0">
                <a:solidFill>
                  <a:srgbClr val="000000"/>
                </a:solidFill>
                <a:effectLst/>
                <a:latin typeface="Times New Roman" panose="02020603050405020304" pitchFamily="18" charset="0"/>
              </a:rPr>
              <a:t>b) Geçerli değil</a:t>
            </a:r>
          </a:p>
          <a:p>
            <a:r>
              <a:rPr lang="tr-TR" sz="1800" b="0" i="0" dirty="0">
                <a:solidFill>
                  <a:srgbClr val="000000"/>
                </a:solidFill>
                <a:effectLst/>
                <a:latin typeface="Times New Roman" panose="02020603050405020304" pitchFamily="18" charset="0"/>
              </a:rPr>
              <a:t>c) Özdeş</a:t>
            </a:r>
          </a:p>
          <a:p>
            <a:r>
              <a:rPr lang="tr-TR" sz="1800" b="0" i="0" dirty="0">
                <a:solidFill>
                  <a:srgbClr val="000000"/>
                </a:solidFill>
                <a:effectLst/>
                <a:latin typeface="Times New Roman" panose="02020603050405020304" pitchFamily="18" charset="0"/>
              </a:rPr>
              <a:t>d) Özdeş değil</a:t>
            </a:r>
          </a:p>
          <a:p>
            <a:r>
              <a:rPr lang="tr-TR" sz="1800" b="0" i="0" dirty="0">
                <a:solidFill>
                  <a:srgbClr val="000000"/>
                </a:solidFill>
                <a:effectLst/>
                <a:latin typeface="Times New Roman" panose="02020603050405020304" pitchFamily="18" charset="0"/>
              </a:rPr>
              <a:t>e) Hiçbiri</a:t>
            </a:r>
            <a:r>
              <a:rPr lang="tr-TR" dirty="0"/>
              <a:t> </a:t>
            </a:r>
            <a:br>
              <a:rPr lang="tr-TR" dirty="0"/>
            </a:br>
            <a:br>
              <a:rPr lang="tr-TR" dirty="0"/>
            </a:br>
            <a:endParaRPr lang="tr-TR" dirty="0"/>
          </a:p>
        </p:txBody>
      </p:sp>
    </p:spTree>
    <p:extLst>
      <p:ext uri="{BB962C8B-B14F-4D97-AF65-F5344CB8AC3E}">
        <p14:creationId xmlns:p14="http://schemas.microsoft.com/office/powerpoint/2010/main" val="14912932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096BB79D-BC0E-09DC-EBC9-FE25265A3207}"/>
              </a:ext>
            </a:extLst>
          </p:cNvPr>
          <p:cNvSpPr txBox="1"/>
          <p:nvPr/>
        </p:nvSpPr>
        <p:spPr>
          <a:xfrm>
            <a:off x="566928" y="210313"/>
            <a:ext cx="9555480" cy="4801314"/>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7. </a:t>
            </a:r>
            <a:r>
              <a:rPr lang="tr-TR" sz="1800" b="0" i="0" dirty="0">
                <a:solidFill>
                  <a:srgbClr val="000000"/>
                </a:solidFill>
                <a:effectLst/>
                <a:latin typeface="Cambria Math" panose="02040503050406030204" pitchFamily="18" charset="0"/>
              </a:rPr>
              <a:t>∼ [∀𝑥(𝐶𝑥 v 𝐷𝑥) ↔ ∼ ∀𝑦 (𝐶𝑦 v 𝐷𝑦)] 𝑣𝑒 [∀𝑥(𝐶𝑥 . 𝐷𝑥) ∼ ∀𝑦 (𝐶𝑦 ↔ 𝐷𝑦)]  </a:t>
            </a:r>
            <a:r>
              <a:rPr lang="tr-TR" sz="1800" b="0" i="0" dirty="0">
                <a:solidFill>
                  <a:srgbClr val="000000"/>
                </a:solidFill>
                <a:effectLst/>
                <a:latin typeface="Times New Roman" panose="02020603050405020304" pitchFamily="18" charset="0"/>
              </a:rPr>
              <a:t>ifadeleri özdeş midir?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Geçerli</a:t>
            </a:r>
          </a:p>
          <a:p>
            <a:r>
              <a:rPr lang="tr-TR" sz="1800" b="0" i="0" dirty="0">
                <a:solidFill>
                  <a:srgbClr val="000000"/>
                </a:solidFill>
                <a:effectLst/>
                <a:latin typeface="Times New Roman" panose="02020603050405020304" pitchFamily="18" charset="0"/>
              </a:rPr>
              <a:t>b) Geçerli değil</a:t>
            </a:r>
          </a:p>
          <a:p>
            <a:r>
              <a:rPr lang="tr-TR" sz="1800" b="0" i="0" dirty="0">
                <a:solidFill>
                  <a:srgbClr val="000000"/>
                </a:solidFill>
                <a:effectLst/>
                <a:latin typeface="Times New Roman" panose="02020603050405020304" pitchFamily="18" charset="0"/>
              </a:rPr>
              <a:t>c) Özdeş değil</a:t>
            </a:r>
          </a:p>
          <a:p>
            <a:r>
              <a:rPr lang="tr-TR" sz="1800" b="0" i="0" dirty="0">
                <a:solidFill>
                  <a:srgbClr val="000000"/>
                </a:solidFill>
                <a:effectLst/>
                <a:latin typeface="Times New Roman" panose="02020603050405020304" pitchFamily="18" charset="0"/>
              </a:rPr>
              <a:t>d) Özdeş</a:t>
            </a:r>
          </a:p>
          <a:p>
            <a:r>
              <a:rPr lang="tr-TR" sz="1800" b="0" i="0" dirty="0">
                <a:solidFill>
                  <a:srgbClr val="000000"/>
                </a:solidFill>
                <a:effectLst/>
                <a:latin typeface="Times New Roman" panose="02020603050405020304" pitchFamily="18" charset="0"/>
              </a:rPr>
              <a:t>e) Hiçbiri</a:t>
            </a:r>
            <a:r>
              <a:rPr lang="tr-TR" dirty="0"/>
              <a:t> </a:t>
            </a:r>
          </a:p>
          <a:p>
            <a:endParaRPr lang="tr-TR" dirty="0"/>
          </a:p>
          <a:p>
            <a:r>
              <a:rPr lang="tr-TR" sz="1800" b="0" i="0" dirty="0">
                <a:solidFill>
                  <a:srgbClr val="000000"/>
                </a:solidFill>
                <a:effectLst/>
                <a:latin typeface="Times New Roman" panose="02020603050405020304" pitchFamily="18" charset="0"/>
              </a:rPr>
              <a:t>8. </a:t>
            </a:r>
            <a:r>
              <a:rPr lang="tr-TR" sz="1800" b="0" i="0" dirty="0">
                <a:solidFill>
                  <a:srgbClr val="000000"/>
                </a:solidFill>
                <a:effectLst/>
                <a:latin typeface="Cambria Math" panose="02040503050406030204" pitchFamily="18" charset="0"/>
              </a:rPr>
              <a:t>[∼ ∃𝑥(𝐴𝑥 → 𝐵𝑥) ↔ ∀𝑦 (𝐶𝑦 v 𝐷𝑦)] 𝑣𝑒 [∼ ∀𝑦 (𝐶𝑦 v 𝐷𝑦) ↔ ∼ ∃𝑥(𝐴𝑥 →𝐵𝑥) ] </a:t>
            </a:r>
            <a:r>
              <a:rPr lang="tr-TR" sz="1800" b="0" i="0" dirty="0">
                <a:solidFill>
                  <a:srgbClr val="000000"/>
                </a:solidFill>
                <a:effectLst/>
                <a:latin typeface="Times New Roman" panose="02020603050405020304" pitchFamily="18" charset="0"/>
              </a:rPr>
              <a:t>ifadeleri özdeş midir?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Hiçbiri</a:t>
            </a:r>
          </a:p>
          <a:p>
            <a:r>
              <a:rPr lang="tr-TR" sz="1800" b="0" i="0" dirty="0">
                <a:solidFill>
                  <a:srgbClr val="000000"/>
                </a:solidFill>
                <a:effectLst/>
                <a:latin typeface="Times New Roman" panose="02020603050405020304" pitchFamily="18" charset="0"/>
              </a:rPr>
              <a:t>b) Geçerli değil</a:t>
            </a:r>
          </a:p>
          <a:p>
            <a:r>
              <a:rPr lang="tr-TR" sz="1800" b="0" i="0" dirty="0">
                <a:solidFill>
                  <a:srgbClr val="000000"/>
                </a:solidFill>
                <a:effectLst/>
                <a:latin typeface="Times New Roman" panose="02020603050405020304" pitchFamily="18" charset="0"/>
              </a:rPr>
              <a:t>c) Belirsiz</a:t>
            </a:r>
          </a:p>
          <a:p>
            <a:r>
              <a:rPr lang="tr-TR" sz="1800" b="0" i="0" dirty="0">
                <a:solidFill>
                  <a:srgbClr val="000000"/>
                </a:solidFill>
                <a:effectLst/>
                <a:latin typeface="Times New Roman" panose="02020603050405020304" pitchFamily="18" charset="0"/>
              </a:rPr>
              <a:t>d) Özdeş</a:t>
            </a:r>
          </a:p>
          <a:p>
            <a:r>
              <a:rPr lang="tr-TR" sz="1800" b="0" i="0" dirty="0">
                <a:solidFill>
                  <a:srgbClr val="000000"/>
                </a:solidFill>
                <a:effectLst/>
                <a:latin typeface="Times New Roman" panose="02020603050405020304" pitchFamily="18" charset="0"/>
              </a:rPr>
              <a:t>e) Özdeş değil</a:t>
            </a:r>
            <a:r>
              <a:rPr lang="tr-TR" dirty="0"/>
              <a:t> </a:t>
            </a:r>
            <a:br>
              <a:rPr lang="tr-TR" dirty="0"/>
            </a:br>
            <a:br>
              <a:rPr lang="tr-TR" dirty="0"/>
            </a:br>
            <a:endParaRPr lang="tr-TR" dirty="0"/>
          </a:p>
        </p:txBody>
      </p:sp>
    </p:spTree>
    <p:extLst>
      <p:ext uri="{BB962C8B-B14F-4D97-AF65-F5344CB8AC3E}">
        <p14:creationId xmlns:p14="http://schemas.microsoft.com/office/powerpoint/2010/main" val="9249485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68D471F0-47F2-ECC6-547F-7FBCF4DAC2FB}"/>
              </a:ext>
            </a:extLst>
          </p:cNvPr>
          <p:cNvSpPr txBox="1"/>
          <p:nvPr/>
        </p:nvSpPr>
        <p:spPr>
          <a:xfrm>
            <a:off x="493776" y="493776"/>
            <a:ext cx="9893808" cy="4801314"/>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9. </a:t>
            </a:r>
            <a:r>
              <a:rPr lang="tr-TR" sz="1800" b="0" i="0" dirty="0">
                <a:solidFill>
                  <a:srgbClr val="000000"/>
                </a:solidFill>
                <a:effectLst/>
                <a:latin typeface="Cambria Math" panose="02040503050406030204" pitchFamily="18" charset="0"/>
              </a:rPr>
              <a:t>[∀𝑥(𝐶𝑥 v 𝐷𝑥) → ∼ ∀𝑦 (𝐶𝑦 v 𝐷𝑦)] 𝑣𝑒 [∼ ∀𝑥(𝐶𝑥 𝑣 𝐷𝑥) 𝑣 ∼∀𝑦 (𝐶𝑦 v 𝐷𝑦)] </a:t>
            </a:r>
            <a:r>
              <a:rPr lang="tr-TR" sz="1800" b="0" i="0" dirty="0">
                <a:solidFill>
                  <a:srgbClr val="000000"/>
                </a:solidFill>
                <a:effectLst/>
                <a:latin typeface="Times New Roman" panose="02020603050405020304" pitchFamily="18" charset="0"/>
              </a:rPr>
              <a:t>ifadeleri özdeş midir?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Hiçbiri</a:t>
            </a:r>
          </a:p>
          <a:p>
            <a:r>
              <a:rPr lang="tr-TR" sz="1800" b="0" i="0" dirty="0">
                <a:solidFill>
                  <a:srgbClr val="000000"/>
                </a:solidFill>
                <a:effectLst/>
                <a:latin typeface="Times New Roman" panose="02020603050405020304" pitchFamily="18" charset="0"/>
              </a:rPr>
              <a:t>b) Geçerli değil</a:t>
            </a:r>
          </a:p>
          <a:p>
            <a:r>
              <a:rPr lang="tr-TR" sz="1800" b="0" i="0" dirty="0">
                <a:solidFill>
                  <a:srgbClr val="000000"/>
                </a:solidFill>
                <a:effectLst/>
                <a:latin typeface="Times New Roman" panose="02020603050405020304" pitchFamily="18" charset="0"/>
              </a:rPr>
              <a:t>c) Özdeş değil</a:t>
            </a:r>
          </a:p>
          <a:p>
            <a:r>
              <a:rPr lang="tr-TR" sz="1800" b="0" i="0" dirty="0">
                <a:solidFill>
                  <a:srgbClr val="000000"/>
                </a:solidFill>
                <a:effectLst/>
                <a:latin typeface="Times New Roman" panose="02020603050405020304" pitchFamily="18" charset="0"/>
              </a:rPr>
              <a:t>d) Özdeş</a:t>
            </a:r>
          </a:p>
          <a:p>
            <a:r>
              <a:rPr lang="tr-TR" sz="1800" b="0" i="0" dirty="0">
                <a:solidFill>
                  <a:srgbClr val="000000"/>
                </a:solidFill>
                <a:effectLst/>
                <a:latin typeface="Times New Roman" panose="02020603050405020304" pitchFamily="18" charset="0"/>
              </a:rPr>
              <a:t>e) Geçerli</a:t>
            </a:r>
            <a:r>
              <a:rPr lang="tr-TR" dirty="0"/>
              <a:t> </a:t>
            </a:r>
          </a:p>
          <a:p>
            <a:endParaRPr lang="tr-TR" dirty="0"/>
          </a:p>
          <a:p>
            <a:r>
              <a:rPr lang="tr-TR" sz="1800" b="0" i="0" dirty="0">
                <a:solidFill>
                  <a:srgbClr val="000000"/>
                </a:solidFill>
                <a:effectLst/>
                <a:latin typeface="Times New Roman" panose="02020603050405020304" pitchFamily="18" charset="0"/>
              </a:rPr>
              <a:t>10. </a:t>
            </a:r>
            <a:r>
              <a:rPr lang="tr-TR" sz="1800" b="0" i="0" dirty="0">
                <a:solidFill>
                  <a:srgbClr val="000000"/>
                </a:solidFill>
                <a:effectLst/>
                <a:latin typeface="Cambria Math" panose="02040503050406030204" pitchFamily="18" charset="0"/>
              </a:rPr>
              <a:t>∼ [∼ ∃𝑥(𝐴𝑥 → 𝐵𝑥) → ∀𝑦 (𝐶𝑦 v 𝐷𝑦)] 𝑣𝑒 [∼ ∀𝑦 (𝐶𝑦 v 𝐷𝑦) ∼ ∃𝑥(𝐴𝑥 →𝐵𝑥) ] </a:t>
            </a:r>
            <a:r>
              <a:rPr lang="tr-TR" sz="1800" b="0" i="0" dirty="0">
                <a:solidFill>
                  <a:srgbClr val="000000"/>
                </a:solidFill>
                <a:effectLst/>
                <a:latin typeface="Times New Roman" panose="02020603050405020304" pitchFamily="18" charset="0"/>
              </a:rPr>
              <a:t>ifadeleri özdeş midir?</a:t>
            </a:r>
          </a:p>
          <a:p>
            <a:endParaRPr lang="tr-TR" sz="1800" b="0" i="0">
              <a:solidFill>
                <a:srgbClr val="000000"/>
              </a:solidFill>
              <a:effectLst/>
              <a:latin typeface="Times New Roman" panose="02020603050405020304" pitchFamily="18" charset="0"/>
            </a:endParaRPr>
          </a:p>
          <a:p>
            <a:r>
              <a:rPr lang="tr-TR" sz="1800" b="0" i="0">
                <a:solidFill>
                  <a:srgbClr val="000000"/>
                </a:solidFill>
                <a:effectLst/>
                <a:latin typeface="Times New Roman" panose="02020603050405020304" pitchFamily="18" charset="0"/>
              </a:rPr>
              <a:t>a</a:t>
            </a:r>
            <a:r>
              <a:rPr lang="tr-TR" sz="1800" b="0" i="0" dirty="0">
                <a:solidFill>
                  <a:srgbClr val="000000"/>
                </a:solidFill>
                <a:effectLst/>
                <a:latin typeface="Times New Roman" panose="02020603050405020304" pitchFamily="18" charset="0"/>
              </a:rPr>
              <a:t>) Hiçbiri</a:t>
            </a:r>
          </a:p>
          <a:p>
            <a:r>
              <a:rPr lang="tr-TR" sz="1800" b="0" i="0" dirty="0">
                <a:solidFill>
                  <a:srgbClr val="000000"/>
                </a:solidFill>
                <a:effectLst/>
                <a:latin typeface="Times New Roman" panose="02020603050405020304" pitchFamily="18" charset="0"/>
              </a:rPr>
              <a:t>b) Geçerli değil</a:t>
            </a:r>
          </a:p>
          <a:p>
            <a:r>
              <a:rPr lang="tr-TR" sz="1800" b="0" i="0" dirty="0">
                <a:solidFill>
                  <a:srgbClr val="000000"/>
                </a:solidFill>
                <a:effectLst/>
                <a:latin typeface="Times New Roman" panose="02020603050405020304" pitchFamily="18" charset="0"/>
              </a:rPr>
              <a:t>c) Geçerli</a:t>
            </a:r>
          </a:p>
          <a:p>
            <a:r>
              <a:rPr lang="tr-TR" sz="1800" b="0" i="0" dirty="0">
                <a:solidFill>
                  <a:srgbClr val="000000"/>
                </a:solidFill>
                <a:effectLst/>
                <a:latin typeface="Times New Roman" panose="02020603050405020304" pitchFamily="18" charset="0"/>
              </a:rPr>
              <a:t>d) Özdeş değil</a:t>
            </a:r>
          </a:p>
          <a:p>
            <a:r>
              <a:rPr lang="tr-TR" sz="1800" b="0" i="0" dirty="0">
                <a:solidFill>
                  <a:srgbClr val="000000"/>
                </a:solidFill>
                <a:effectLst/>
                <a:latin typeface="Times New Roman" panose="02020603050405020304" pitchFamily="18" charset="0"/>
              </a:rPr>
              <a:t>e) Özdeş</a:t>
            </a:r>
            <a:r>
              <a:rPr lang="tr-TR" dirty="0"/>
              <a:t> </a:t>
            </a:r>
            <a:br>
              <a:rPr lang="tr-TR" dirty="0"/>
            </a:br>
            <a:br>
              <a:rPr lang="tr-TR" dirty="0"/>
            </a:br>
            <a:endParaRPr lang="tr-TR" dirty="0"/>
          </a:p>
        </p:txBody>
      </p:sp>
    </p:spTree>
    <p:extLst>
      <p:ext uri="{BB962C8B-B14F-4D97-AF65-F5344CB8AC3E}">
        <p14:creationId xmlns:p14="http://schemas.microsoft.com/office/powerpoint/2010/main" val="3105895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340CE270-3C0D-DAD1-CE71-6BA0B3AAAD34}"/>
              </a:ext>
            </a:extLst>
          </p:cNvPr>
          <p:cNvSpPr txBox="1"/>
          <p:nvPr/>
        </p:nvSpPr>
        <p:spPr>
          <a:xfrm>
            <a:off x="1335024" y="841248"/>
            <a:ext cx="10195560" cy="646331"/>
          </a:xfrm>
          <a:prstGeom prst="rect">
            <a:avLst/>
          </a:prstGeom>
          <a:noFill/>
        </p:spPr>
        <p:txBody>
          <a:bodyPr wrap="square">
            <a:spAutoFit/>
          </a:bodyPr>
          <a:lstStyle/>
          <a:p>
            <a:pPr algn="ctr"/>
            <a:r>
              <a:rPr lang="tr-TR" sz="1800" b="1" i="0">
                <a:solidFill>
                  <a:srgbClr val="000000"/>
                </a:solidFill>
                <a:effectLst/>
                <a:latin typeface="Times New Roman" panose="02020603050405020304" pitchFamily="18" charset="0"/>
              </a:rPr>
              <a:t>12. ÇÖZÜMLEYİCİ ÇİZELGE YÖNTEMİ</a:t>
            </a:r>
            <a:r>
              <a:rPr lang="tr-TR"/>
              <a:t> </a:t>
            </a:r>
            <a:br>
              <a:rPr lang="tr-TR"/>
            </a:br>
            <a:endParaRPr lang="tr-TR" dirty="0"/>
          </a:p>
        </p:txBody>
      </p:sp>
      <p:sp>
        <p:nvSpPr>
          <p:cNvPr id="7" name="Metin kutusu 6">
            <a:extLst>
              <a:ext uri="{FF2B5EF4-FFF2-40B4-BE49-F238E27FC236}">
                <a16:creationId xmlns:a16="http://schemas.microsoft.com/office/drawing/2014/main" id="{777EB7E0-45A6-198A-C7B2-B9EC96E808B3}"/>
              </a:ext>
            </a:extLst>
          </p:cNvPr>
          <p:cNvSpPr txBox="1"/>
          <p:nvPr/>
        </p:nvSpPr>
        <p:spPr>
          <a:xfrm>
            <a:off x="1143000" y="1636776"/>
            <a:ext cx="10030968" cy="2308324"/>
          </a:xfrm>
          <a:prstGeom prst="rect">
            <a:avLst/>
          </a:prstGeom>
          <a:noFill/>
        </p:spPr>
        <p:txBody>
          <a:bodyPr wrap="square">
            <a:spAutoFit/>
          </a:bodyPr>
          <a:lstStyle/>
          <a:p>
            <a:endParaRPr lang="tr-TR" sz="18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Giriş</a:t>
            </a:r>
          </a:p>
          <a:p>
            <a:endParaRPr lang="tr-TR" sz="1800" b="1"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Bu bölümde çözümleyici çizelge yöntemi hakkında bilgiler verilecektir. Bu kapsamda ‘ve’, ‘veya’, ‘ise’, ‘ancak ve ancak’ eklemlerinin çözümleyici çizelge yoluyla nasıl ele alındığı gösterilip ardından çözümleyici çizelge aracılığıyla bir ifadenin geçerliliğinin nasıl denetlendiği anlatılacaktır.</a:t>
            </a:r>
            <a:r>
              <a:rPr lang="tr-TR" dirty="0"/>
              <a:t> </a:t>
            </a:r>
            <a:br>
              <a:rPr lang="tr-TR" dirty="0"/>
            </a:br>
            <a:r>
              <a:rPr lang="tr-TR" dirty="0"/>
              <a:t> </a:t>
            </a:r>
            <a:br>
              <a:rPr lang="tr-TR" dirty="0"/>
            </a:br>
            <a:endParaRPr lang="tr-TR" dirty="0"/>
          </a:p>
        </p:txBody>
      </p:sp>
    </p:spTree>
    <p:extLst>
      <p:ext uri="{BB962C8B-B14F-4D97-AF65-F5344CB8AC3E}">
        <p14:creationId xmlns:p14="http://schemas.microsoft.com/office/powerpoint/2010/main" val="3084432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0AB29F6-8FC3-38C0-4793-0E119E7549C9}"/>
              </a:ext>
            </a:extLst>
          </p:cNvPr>
          <p:cNvSpPr txBox="1"/>
          <p:nvPr/>
        </p:nvSpPr>
        <p:spPr>
          <a:xfrm>
            <a:off x="587828" y="1166843"/>
            <a:ext cx="10961044" cy="4524315"/>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12. ÇÖZÜMLEYİCİ ÇİZELGE YÖNTEMİ </a:t>
            </a:r>
          </a:p>
          <a:p>
            <a:endParaRPr lang="tr-TR" sz="18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12.1. Temel Tanımlar</a:t>
            </a:r>
          </a:p>
          <a:p>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Çözümleyici çizelge, daha önceki derslerde gördüğümüz çıkarım denetleme yöntemlerinden birisidir ve yaygın bir şekilde kullanılmaktadır. Niceleme mantığına da uygulanması tercih nedenlerinden birisidir.</a:t>
            </a:r>
          </a:p>
          <a:p>
            <a:pPr algn="just"/>
            <a:r>
              <a:rPr lang="tr-TR" sz="1800" b="0" i="0" dirty="0">
                <a:solidFill>
                  <a:srgbClr val="000000"/>
                </a:solidFill>
                <a:effectLst/>
                <a:latin typeface="Times New Roman" panose="02020603050405020304" pitchFamily="18" charset="0"/>
              </a:rPr>
              <a:t>Çözümleyici çizelgenin dayandığı temel ilke, verilen bir ifadenin eklemlerinin geometrik bir şekilde ayrıştırılmasıdır. Böylece bir çıkarımın denetlenmesi olanağı elde edilir. Bu ayrıştırma iki temel işlem aracılığıyla gerçekleşir. “Ve” ekleminin bileşenlerinin alt alta yazılması “veya” ekleminin ise bileşenlerinin bir çatal şeklinde açılımının yapılmasıdır.</a:t>
            </a:r>
          </a:p>
          <a:p>
            <a:r>
              <a:rPr lang="tr-TR" sz="1800" b="0" i="0" dirty="0">
                <a:solidFill>
                  <a:srgbClr val="000000"/>
                </a:solidFill>
                <a:effectLst/>
                <a:latin typeface="Times New Roman" panose="02020603050405020304" pitchFamily="18" charset="0"/>
              </a:rPr>
              <a:t>Bu işlemlerde, hangi sürecin hangi ifadeye ait olduğunun belirlenmesi önemlidir. Bu sebeple bir işlemin, hangi ifadeye ait olduğunu belirlemek için numaralandırma yapılır.</a:t>
            </a:r>
            <a:r>
              <a:rPr lang="tr-TR" dirty="0"/>
              <a:t> </a:t>
            </a:r>
            <a:br>
              <a:rPr lang="tr-TR" dirty="0"/>
            </a:br>
            <a:r>
              <a:rPr lang="tr-TR" dirty="0"/>
              <a:t> </a:t>
            </a:r>
            <a:br>
              <a:rPr lang="tr-TR" dirty="0"/>
            </a:br>
            <a:br>
              <a:rPr lang="tr-TR" dirty="0"/>
            </a:br>
            <a:br>
              <a:rPr lang="tr-TR" dirty="0"/>
            </a:br>
            <a:endParaRPr lang="tr-TR" dirty="0"/>
          </a:p>
        </p:txBody>
      </p:sp>
    </p:spTree>
    <p:extLst>
      <p:ext uri="{BB962C8B-B14F-4D97-AF65-F5344CB8AC3E}">
        <p14:creationId xmlns:p14="http://schemas.microsoft.com/office/powerpoint/2010/main" val="2955570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6DF999E4-40CF-4A3B-9CA3-6EA7117B7270}"/>
              </a:ext>
            </a:extLst>
          </p:cNvPr>
          <p:cNvSpPr txBox="1"/>
          <p:nvPr/>
        </p:nvSpPr>
        <p:spPr>
          <a:xfrm>
            <a:off x="767444" y="783771"/>
            <a:ext cx="10825842" cy="5078313"/>
          </a:xfrm>
          <a:prstGeom prst="rect">
            <a:avLst/>
          </a:prstGeom>
          <a:noFill/>
        </p:spPr>
        <p:txBody>
          <a:bodyPr wrap="square">
            <a:spAutoFit/>
          </a:bodyPr>
          <a:lstStyle/>
          <a:p>
            <a:r>
              <a:rPr lang="es-ES" sz="1800" b="0" i="0" dirty="0">
                <a:solidFill>
                  <a:srgbClr val="000000"/>
                </a:solidFill>
                <a:effectLst/>
                <a:latin typeface="Times New Roman" panose="02020603050405020304" pitchFamily="18" charset="0"/>
              </a:rPr>
              <a:t>Yani:</a:t>
            </a:r>
          </a:p>
          <a:p>
            <a:br>
              <a:rPr lang="es-ES" dirty="0"/>
            </a:br>
            <a:r>
              <a:rPr lang="tr-TR" dirty="0"/>
              <a:t> </a:t>
            </a:r>
            <a:br>
              <a:rPr lang="tr-TR" dirty="0"/>
            </a:br>
            <a:endParaRPr lang="tr-TR" sz="1800" b="0" i="0" dirty="0">
              <a:solidFill>
                <a:srgbClr val="000000"/>
              </a:solidFill>
              <a:effectLst/>
              <a:latin typeface="Times New Roman" panose="02020603050405020304" pitchFamily="18" charset="0"/>
            </a:endParaRPr>
          </a:p>
          <a:p>
            <a:pPr algn="just"/>
            <a:r>
              <a:rPr lang="tr-TR" dirty="0"/>
              <a:t> </a:t>
            </a:r>
            <a:br>
              <a:rPr lang="tr-TR" dirty="0"/>
            </a:br>
            <a:br>
              <a:rPr lang="tr-TR" dirty="0"/>
            </a:br>
            <a:endParaRPr lang="tr-TR" dirty="0"/>
          </a:p>
          <a:p>
            <a:pPr algn="just"/>
            <a:r>
              <a:rPr lang="tr-TR" dirty="0"/>
              <a:t> </a:t>
            </a:r>
            <a:br>
              <a:rPr lang="tr-TR" dirty="0"/>
            </a:br>
            <a:br>
              <a:rPr lang="tr-TR" dirty="0"/>
            </a:br>
            <a:r>
              <a:rPr lang="tr-TR" b="1" dirty="0"/>
              <a:t>                                    </a:t>
            </a:r>
            <a:br>
              <a:rPr lang="tr-TR" dirty="0"/>
            </a:br>
            <a:endParaRPr lang="tr-TR" dirty="0"/>
          </a:p>
          <a:p>
            <a:endParaRPr lang="tr-TR" dirty="0"/>
          </a:p>
          <a:p>
            <a:br>
              <a:rPr lang="tr-TR" dirty="0"/>
            </a:br>
            <a:r>
              <a:rPr lang="tr-TR" sz="1800" b="0" i="0" dirty="0">
                <a:solidFill>
                  <a:srgbClr val="000000"/>
                </a:solidFill>
                <a:effectLst/>
                <a:latin typeface="Times New Roman" panose="02020603050405020304" pitchFamily="18" charset="0"/>
              </a:rPr>
              <a:t>şekilleri çözümleyici çizelgenin kullanılmasında en temel iki gösterimdir. Dikkat edilirse çözümlemesi yapılan ifadenin solundaki rakam çözümleme işlemine de yazılmıştır.</a:t>
            </a:r>
            <a:r>
              <a:rPr lang="tr-TR" dirty="0"/>
              <a:t> </a:t>
            </a:r>
            <a:br>
              <a:rPr lang="tr-TR" dirty="0"/>
            </a:br>
            <a:br>
              <a:rPr lang="tr-TR" dirty="0"/>
            </a:br>
            <a:br>
              <a:rPr lang="tr-TR" dirty="0"/>
            </a:br>
            <a:endParaRPr lang="tr-TR" dirty="0"/>
          </a:p>
        </p:txBody>
      </p:sp>
      <p:pic>
        <p:nvPicPr>
          <p:cNvPr id="5" name="Resim 4">
            <a:extLst>
              <a:ext uri="{FF2B5EF4-FFF2-40B4-BE49-F238E27FC236}">
                <a16:creationId xmlns:a16="http://schemas.microsoft.com/office/drawing/2014/main" id="{879F45FA-E83F-FBE1-2C68-35708A463FA7}"/>
              </a:ext>
            </a:extLst>
          </p:cNvPr>
          <p:cNvPicPr>
            <a:picLocks noChangeAspect="1"/>
          </p:cNvPicPr>
          <p:nvPr/>
        </p:nvPicPr>
        <p:blipFill>
          <a:blip r:embed="rId2"/>
          <a:stretch>
            <a:fillRect/>
          </a:stretch>
        </p:blipFill>
        <p:spPr>
          <a:xfrm>
            <a:off x="767444" y="2819484"/>
            <a:ext cx="1311783" cy="1219031"/>
          </a:xfrm>
          <a:prstGeom prst="rect">
            <a:avLst/>
          </a:prstGeom>
        </p:spPr>
      </p:pic>
      <p:pic>
        <p:nvPicPr>
          <p:cNvPr id="7" name="Resim 6">
            <a:extLst>
              <a:ext uri="{FF2B5EF4-FFF2-40B4-BE49-F238E27FC236}">
                <a16:creationId xmlns:a16="http://schemas.microsoft.com/office/drawing/2014/main" id="{1063BBE3-D467-2968-92BE-49E8C1A4B318}"/>
              </a:ext>
            </a:extLst>
          </p:cNvPr>
          <p:cNvPicPr>
            <a:picLocks noChangeAspect="1"/>
          </p:cNvPicPr>
          <p:nvPr/>
        </p:nvPicPr>
        <p:blipFill>
          <a:blip r:embed="rId3"/>
          <a:stretch>
            <a:fillRect/>
          </a:stretch>
        </p:blipFill>
        <p:spPr>
          <a:xfrm>
            <a:off x="767444" y="1233656"/>
            <a:ext cx="1427790" cy="1456204"/>
          </a:xfrm>
          <a:prstGeom prst="rect">
            <a:avLst/>
          </a:prstGeom>
        </p:spPr>
      </p:pic>
    </p:spTree>
    <p:extLst>
      <p:ext uri="{BB962C8B-B14F-4D97-AF65-F5344CB8AC3E}">
        <p14:creationId xmlns:p14="http://schemas.microsoft.com/office/powerpoint/2010/main" val="1100933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100D8102-0F28-8E87-9C4B-668CC85598C6}"/>
              </a:ext>
            </a:extLst>
          </p:cNvPr>
          <p:cNvSpPr txBox="1"/>
          <p:nvPr/>
        </p:nvSpPr>
        <p:spPr>
          <a:xfrm>
            <a:off x="548640" y="466344"/>
            <a:ext cx="9985248" cy="4862870"/>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Diğer eklemlere, hep bu iki eklem cinsinden eşdeğerleri dikkate alınarak bu çözümleyici çizelge yöntemi uygulanır. Gerçekten de</a:t>
            </a:r>
          </a:p>
          <a:p>
            <a:r>
              <a:rPr lang="tr-TR" sz="1800" b="0" i="0" dirty="0">
                <a:solidFill>
                  <a:srgbClr val="000000"/>
                </a:solidFill>
                <a:effectLst/>
                <a:latin typeface="Times New Roman" panose="02020603050405020304" pitchFamily="18" charset="0"/>
              </a:rPr>
              <a:t>A → B = </a:t>
            </a:r>
            <a:r>
              <a:rPr lang="tr-TR" sz="1800" b="0" i="0" dirty="0">
                <a:solidFill>
                  <a:srgbClr val="000000"/>
                </a:solidFill>
                <a:effectLst/>
                <a:latin typeface="Cambria Math" panose="02040503050406030204" pitchFamily="18" charset="0"/>
              </a:rPr>
              <a:t>𝐴̅ ∨ </a:t>
            </a:r>
            <a:r>
              <a:rPr lang="tr-TR" sz="1800" b="0" i="0" dirty="0">
                <a:solidFill>
                  <a:srgbClr val="000000"/>
                </a:solidFill>
                <a:effectLst/>
                <a:latin typeface="Times New Roman" panose="02020603050405020304" pitchFamily="18" charset="0"/>
              </a:rPr>
              <a:t>B</a:t>
            </a:r>
          </a:p>
          <a:p>
            <a:r>
              <a:rPr lang="tr-TR" sz="1800" b="0" i="0" dirty="0">
                <a:solidFill>
                  <a:srgbClr val="000000"/>
                </a:solidFill>
                <a:effectLst/>
                <a:latin typeface="Times New Roman" panose="02020603050405020304" pitchFamily="18" charset="0"/>
              </a:rPr>
              <a:t>A ↔B = AB </a:t>
            </a:r>
            <a:r>
              <a:rPr lang="tr-TR" sz="1800" b="0" i="0" dirty="0">
                <a:solidFill>
                  <a:srgbClr val="000000"/>
                </a:solidFill>
                <a:effectLst/>
                <a:latin typeface="Cambria Math" panose="02040503050406030204" pitchFamily="18" charset="0"/>
              </a:rPr>
              <a:t>∨ 𝐴̅ 𝐵̅</a:t>
            </a:r>
          </a:p>
          <a:p>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(A→B) = A</a:t>
            </a:r>
            <a:r>
              <a:rPr lang="tr-TR" sz="1800" b="0" i="0" dirty="0">
                <a:solidFill>
                  <a:srgbClr val="000000"/>
                </a:solidFill>
                <a:effectLst/>
                <a:latin typeface="Cambria Math" panose="02040503050406030204" pitchFamily="18" charset="0"/>
              </a:rPr>
              <a:t>𝐵̅</a:t>
            </a:r>
          </a:p>
          <a:p>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(A ↔ B) = A</a:t>
            </a:r>
            <a:r>
              <a:rPr lang="tr-TR" sz="1800" b="0" i="0" dirty="0">
                <a:solidFill>
                  <a:srgbClr val="000000"/>
                </a:solidFill>
                <a:effectLst/>
                <a:latin typeface="Cambria Math" panose="02040503050406030204" pitchFamily="18" charset="0"/>
              </a:rPr>
              <a:t>𝐵̅ ∨ 𝐴̅</a:t>
            </a:r>
            <a:r>
              <a:rPr lang="tr-TR" sz="1800" b="0" i="0" dirty="0">
                <a:solidFill>
                  <a:srgbClr val="000000"/>
                </a:solidFill>
                <a:effectLst/>
                <a:latin typeface="Times New Roman" panose="02020603050405020304" pitchFamily="18" charset="0"/>
              </a:rPr>
              <a:t>B</a:t>
            </a:r>
            <a:r>
              <a:rPr lang="tr-TR" dirty="0"/>
              <a:t> .</a:t>
            </a:r>
          </a:p>
          <a:p>
            <a:pPr algn="just"/>
            <a:br>
              <a:rPr lang="tr-TR" dirty="0"/>
            </a:br>
            <a:r>
              <a:rPr lang="tr-TR" sz="1800" b="0" i="0" dirty="0">
                <a:solidFill>
                  <a:srgbClr val="000000"/>
                </a:solidFill>
                <a:effectLst/>
                <a:latin typeface="Times New Roman" panose="02020603050405020304" pitchFamily="18" charset="0"/>
              </a:rPr>
              <a:t>şeklindeki eşitlikler bize diğer eklemleri de “ve” ile “veya” eklemi cinsinden yazılabileceğini göstermektedir. Dolayısıyla → ve ↔ eklemlerini ˄ ile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eklemleri cinsinden analiz etme olanağı elde edilmiş olmaktadır.</a:t>
            </a:r>
          </a:p>
          <a:p>
            <a:pPr algn="just"/>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Bu durumda (A ↔ B) genel ifadesinin açılımı:</a:t>
            </a:r>
            <a:r>
              <a:rPr lang="tr-TR" dirty="0"/>
              <a:t> </a:t>
            </a:r>
            <a:br>
              <a:rPr lang="tr-TR" dirty="0"/>
            </a:br>
            <a:br>
              <a:rPr lang="tr-TR" dirty="0"/>
            </a:br>
            <a:br>
              <a:rPr lang="tr-TR" dirty="0"/>
            </a:br>
            <a:br>
              <a:rPr lang="tr-TR" sz="2000" dirty="0"/>
            </a:br>
            <a:br>
              <a:rPr lang="tr-TR" sz="2000" dirty="0"/>
            </a:br>
            <a:endParaRPr lang="tr-TR" dirty="0"/>
          </a:p>
        </p:txBody>
      </p:sp>
      <p:pic>
        <p:nvPicPr>
          <p:cNvPr id="4" name="Resim 3">
            <a:extLst>
              <a:ext uri="{FF2B5EF4-FFF2-40B4-BE49-F238E27FC236}">
                <a16:creationId xmlns:a16="http://schemas.microsoft.com/office/drawing/2014/main" id="{13C7D68E-4C54-1E49-B705-2D8D551EBA87}"/>
              </a:ext>
            </a:extLst>
          </p:cNvPr>
          <p:cNvPicPr>
            <a:picLocks noChangeAspect="1"/>
          </p:cNvPicPr>
          <p:nvPr/>
        </p:nvPicPr>
        <p:blipFill>
          <a:blip r:embed="rId2"/>
          <a:stretch>
            <a:fillRect/>
          </a:stretch>
        </p:blipFill>
        <p:spPr>
          <a:xfrm>
            <a:off x="1980629" y="3884486"/>
            <a:ext cx="1740980" cy="1774142"/>
          </a:xfrm>
          <a:prstGeom prst="rect">
            <a:avLst/>
          </a:prstGeom>
        </p:spPr>
      </p:pic>
    </p:spTree>
    <p:extLst>
      <p:ext uri="{BB962C8B-B14F-4D97-AF65-F5344CB8AC3E}">
        <p14:creationId xmlns:p14="http://schemas.microsoft.com/office/powerpoint/2010/main" val="2709958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6A7E1EA-C0B9-6AD6-46C0-347770A9C0F4}"/>
              </a:ext>
            </a:extLst>
          </p:cNvPr>
          <p:cNvSpPr txBox="1"/>
          <p:nvPr/>
        </p:nvSpPr>
        <p:spPr>
          <a:xfrm>
            <a:off x="630936" y="192024"/>
            <a:ext cx="10241280" cy="6186309"/>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şeklinde olacaktır.</a:t>
            </a:r>
          </a:p>
          <a:p>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Bu açılımda dikkat edilirse her işlemin ait olduğu ifade yukarıda işaret edilen çerçevede numaralandırılmak suretiyle gösterilmiştir. Nitekim A ile B ifadelerinin alt alta yazılması, 2. işlem olarak gerçekleştirilmiş ve bu işlemin ait olduğu ifade (yani AB ifadesi) ayrı numara ile gösterilmiştir.</a:t>
            </a:r>
          </a:p>
          <a:p>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Bu esaslar çerçevesinde kullanılan çözümleyici çizelgenin amacı, yukarıda da işaret edildiği gibi, bir çıkarımın denetlenmesini sağlamaktır. Bu denetlemede esas amaç, çözümlemesi yapılan ifadenin içinde çelişik terimlerin olup olmadığını tespit etmektir.</a:t>
            </a:r>
          </a:p>
          <a:p>
            <a:pPr algn="just"/>
            <a:endParaRPr lang="tr-TR" dirty="0">
              <a:solidFill>
                <a:srgbClr val="000000"/>
              </a:solidFill>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Her çözümleme, aşağıda örneklerle çözüleceği gibi, bir “yol” oluşturur. Her “yol” kendi içinde p, q, r… gibi basit önermelerden oluşur. Diğer bir ifadeyle amaç, verilen ifadeyi çözümleyerek en yalın hâle yani p, q, r gibi temsilci harflerden oluşan birimlere ulaşmaktır. Bu amaca ulaşıldıktan sonra her “yol” üzerinde bulunan önerme temsilci harflerinin kendi aralarında çelişki olup olmadığına (yani p ve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p gibi çelişik ifadelerin olup olmadığına) bakılır. Eğer böyle bir çelişki bulunmuyorsa “o yol açıktır.” denilir. Aksi takdirde “yol kapalıdır.” şeklinde bir değerlendirme yapılır. Bu değerlendirme verilerin çıkarımın geçerli olup olmadığının tespitine bizi götürecektir.</a:t>
            </a:r>
          </a:p>
          <a:p>
            <a:pPr algn="just"/>
            <a:r>
              <a:rPr lang="tr-TR" dirty="0"/>
              <a:t> </a:t>
            </a:r>
            <a:br>
              <a:rPr lang="tr-TR" dirty="0"/>
            </a:br>
            <a:endParaRPr lang="tr-TR" sz="1800" b="0" i="0" dirty="0">
              <a:solidFill>
                <a:srgbClr val="000000"/>
              </a:solidFill>
              <a:effectLst/>
              <a:latin typeface="Times New Roman" panose="02020603050405020304" pitchFamily="18" charset="0"/>
            </a:endParaRPr>
          </a:p>
          <a:p>
            <a:pPr algn="just"/>
            <a:r>
              <a:rPr lang="tr-TR" dirty="0"/>
              <a:t> </a:t>
            </a:r>
            <a:br>
              <a:rPr lang="tr-TR" dirty="0"/>
            </a:br>
            <a:br>
              <a:rPr lang="tr-TR" dirty="0"/>
            </a:br>
            <a:endParaRPr lang="tr-TR" dirty="0"/>
          </a:p>
        </p:txBody>
      </p:sp>
    </p:spTree>
    <p:extLst>
      <p:ext uri="{BB962C8B-B14F-4D97-AF65-F5344CB8AC3E}">
        <p14:creationId xmlns:p14="http://schemas.microsoft.com/office/powerpoint/2010/main" val="1878790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C99A05A9-2A6B-C29A-2421-F951B29ED58E}"/>
              </a:ext>
            </a:extLst>
          </p:cNvPr>
          <p:cNvSpPr txBox="1"/>
          <p:nvPr/>
        </p:nvSpPr>
        <p:spPr>
          <a:xfrm>
            <a:off x="1051560" y="256032"/>
            <a:ext cx="9829800" cy="5355312"/>
          </a:xfrm>
          <a:prstGeom prst="rect">
            <a:avLst/>
          </a:prstGeom>
          <a:noFill/>
        </p:spPr>
        <p:txBody>
          <a:bodyPr wrap="square">
            <a:spAutoFit/>
          </a:bodyPr>
          <a:lstStyle/>
          <a:p>
            <a:pPr algn="just"/>
            <a:endParaRPr lang="tr-TR" sz="1800" b="0"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12.2. Temel Uygulamalar</a:t>
            </a:r>
          </a:p>
          <a:p>
            <a:endParaRPr lang="tr-TR" sz="1800" b="1"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Daha Önce ele alındığı gibi, çözümleyici çizelgenin önermeler mantığına uygulanmasında iki temel işlem yapılmaktadır. Bu işlemler, eğer verilen ifade A.B şeklinde ise ya da “ve” eklemine eş değer ise bu ifadenin çözümlenmesi bileşenlerini alt alta yazmak şeklinde gerçekleştirilmektedir.</a:t>
            </a:r>
          </a:p>
          <a:p>
            <a:pPr algn="just"/>
            <a:r>
              <a:rPr lang="tr-TR" sz="1800" b="0" i="0" dirty="0">
                <a:solidFill>
                  <a:srgbClr val="000000"/>
                </a:solidFill>
                <a:effectLst/>
                <a:latin typeface="Times New Roman" panose="02020603050405020304" pitchFamily="18" charset="0"/>
              </a:rPr>
              <a:t>Verilen ifade “A v B” şeklindeyse ya da ona eş değer ise çözümleyici çizelge çatal açma şeklinde gerçekleştirilir.</a:t>
            </a:r>
          </a:p>
          <a:p>
            <a:pPr algn="just"/>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Çözümleyici çizelge işlemi önce verilen ifadenin ana eklemine uygulanır. Daha sonraki işlemlerde alt alta yazılmış ifadeler arasında basit olanları tercih etmek yerinde olacaktır.</a:t>
            </a:r>
          </a:p>
          <a:p>
            <a:pPr algn="just"/>
            <a:r>
              <a:rPr lang="tr-TR" sz="1800" b="0" i="0" dirty="0">
                <a:solidFill>
                  <a:srgbClr val="000000"/>
                </a:solidFill>
                <a:effectLst/>
                <a:latin typeface="Times New Roman" panose="02020603050405020304" pitchFamily="18" charset="0"/>
              </a:rPr>
              <a:t>Şimdi bir örnekle bu anlattıklarımızı uygulamalı olarak görelim.</a:t>
            </a:r>
          </a:p>
          <a:p>
            <a:pPr algn="just"/>
            <a:r>
              <a:rPr lang="tr-TR" dirty="0"/>
              <a:t> </a:t>
            </a:r>
            <a:br>
              <a:rPr lang="tr-TR" dirty="0"/>
            </a:br>
            <a:br>
              <a:rPr lang="tr-TR" dirty="0"/>
            </a:br>
            <a:br>
              <a:rPr lang="tr-TR" dirty="0"/>
            </a:br>
            <a:br>
              <a:rPr lang="tr-TR" dirty="0"/>
            </a:br>
            <a:br>
              <a:rPr lang="tr-TR" dirty="0"/>
            </a:br>
            <a:br>
              <a:rPr lang="tr-TR" dirty="0"/>
            </a:br>
            <a:endParaRPr lang="tr-TR" dirty="0"/>
          </a:p>
        </p:txBody>
      </p:sp>
      <p:pic>
        <p:nvPicPr>
          <p:cNvPr id="4" name="Resim 3">
            <a:extLst>
              <a:ext uri="{FF2B5EF4-FFF2-40B4-BE49-F238E27FC236}">
                <a16:creationId xmlns:a16="http://schemas.microsoft.com/office/drawing/2014/main" id="{BE8FFD2C-8FE4-5C1A-EAE8-EA5C639A80A8}"/>
              </a:ext>
            </a:extLst>
          </p:cNvPr>
          <p:cNvPicPr>
            <a:picLocks noChangeAspect="1"/>
          </p:cNvPicPr>
          <p:nvPr/>
        </p:nvPicPr>
        <p:blipFill>
          <a:blip r:embed="rId2"/>
          <a:stretch>
            <a:fillRect/>
          </a:stretch>
        </p:blipFill>
        <p:spPr>
          <a:xfrm>
            <a:off x="2649855" y="3930720"/>
            <a:ext cx="5204841" cy="2540946"/>
          </a:xfrm>
          <a:prstGeom prst="rect">
            <a:avLst/>
          </a:prstGeom>
        </p:spPr>
      </p:pic>
    </p:spTree>
    <p:extLst>
      <p:ext uri="{BB962C8B-B14F-4D97-AF65-F5344CB8AC3E}">
        <p14:creationId xmlns:p14="http://schemas.microsoft.com/office/powerpoint/2010/main" val="2923972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51E111D-1E00-7397-9071-EC60B4FA15FA}"/>
              </a:ext>
            </a:extLst>
          </p:cNvPr>
          <p:cNvSpPr txBox="1"/>
          <p:nvPr/>
        </p:nvSpPr>
        <p:spPr>
          <a:xfrm>
            <a:off x="1179576" y="374905"/>
            <a:ext cx="9756648" cy="4585871"/>
          </a:xfrm>
          <a:prstGeom prst="rect">
            <a:avLst/>
          </a:prstGeom>
          <a:noFill/>
        </p:spPr>
        <p:txBody>
          <a:bodyPr wrap="square">
            <a:spAutoFit/>
          </a:bodyPr>
          <a:lstStyle/>
          <a:p>
            <a:pPr algn="just"/>
            <a:r>
              <a:rPr lang="tr-TR" sz="1800" b="0" i="0" dirty="0">
                <a:solidFill>
                  <a:srgbClr val="000000"/>
                </a:solidFill>
                <a:effectLst/>
                <a:latin typeface="Times New Roman" panose="02020603050405020304" pitchFamily="18" charset="0"/>
              </a:rPr>
              <a:t>Dikkat edilirse verilen ifadenin ana eklemi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 olduğu için çözümleyici çizelge işlemi bu ekleme uygulanmış ve bu eklem AB v ˜A ˜B şeklindeki eşitlik çerçevesinde açılımı gerçekleştirilmiştir. Daha sonraki işlemler ise aşağıdaki gibi olacaktır. Yani:</a:t>
            </a:r>
          </a:p>
          <a:p>
            <a:pPr algn="just"/>
            <a:r>
              <a:rPr lang="tr-TR" dirty="0"/>
              <a:t> </a:t>
            </a:r>
            <a:br>
              <a:rPr lang="tr-TR" dirty="0"/>
            </a:br>
            <a:endParaRPr lang="tr-TR" sz="1800" b="0" i="0" dirty="0">
              <a:solidFill>
                <a:srgbClr val="000000"/>
              </a:solidFill>
              <a:effectLst/>
              <a:latin typeface="Times New Roman" panose="02020603050405020304" pitchFamily="18" charset="0"/>
            </a:endParaRPr>
          </a:p>
          <a:p>
            <a:br>
              <a:rPr lang="tr-TR" dirty="0"/>
            </a:br>
            <a:br>
              <a:rPr lang="tr-TR" dirty="0"/>
            </a:br>
            <a:r>
              <a:rPr lang="tr-TR" dirty="0"/>
              <a:t> </a:t>
            </a:r>
            <a:br>
              <a:rPr lang="tr-TR" dirty="0"/>
            </a:br>
            <a:br>
              <a:rPr lang="tr-TR" dirty="0"/>
            </a:br>
            <a:br>
              <a:rPr lang="tr-TR" dirty="0"/>
            </a:br>
            <a:r>
              <a:rPr lang="tr-TR" sz="2000" dirty="0"/>
              <a:t> </a:t>
            </a:r>
            <a:br>
              <a:rPr lang="tr-TR" sz="2000" dirty="0"/>
            </a:br>
            <a:br>
              <a:rPr lang="tr-TR" sz="2000" dirty="0"/>
            </a:br>
            <a:r>
              <a:rPr lang="tr-TR" dirty="0"/>
              <a:t> </a:t>
            </a:r>
            <a:br>
              <a:rPr lang="tr-TR" dirty="0"/>
            </a:br>
            <a:r>
              <a:rPr lang="tr-TR" dirty="0"/>
              <a:t> </a:t>
            </a:r>
            <a:br>
              <a:rPr lang="tr-TR" dirty="0"/>
            </a:br>
            <a:br>
              <a:rPr lang="tr-TR" dirty="0"/>
            </a:br>
            <a:endParaRPr lang="tr-TR" dirty="0"/>
          </a:p>
        </p:txBody>
      </p:sp>
    </p:spTree>
    <p:extLst>
      <p:ext uri="{BB962C8B-B14F-4D97-AF65-F5344CB8AC3E}">
        <p14:creationId xmlns:p14="http://schemas.microsoft.com/office/powerpoint/2010/main" val="314636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525C9D3-2E4D-BC17-6E57-9440F16A0BDE}"/>
              </a:ext>
            </a:extLst>
          </p:cNvPr>
          <p:cNvSpPr txBox="1"/>
          <p:nvPr/>
        </p:nvSpPr>
        <p:spPr>
          <a:xfrm>
            <a:off x="1426464" y="420624"/>
            <a:ext cx="9418320" cy="2031325"/>
          </a:xfrm>
          <a:prstGeom prst="rect">
            <a:avLst/>
          </a:prstGeom>
          <a:noFill/>
        </p:spPr>
        <p:txBody>
          <a:bodyPr wrap="square">
            <a:spAutoFit/>
          </a:bodyPr>
          <a:lstStyle/>
          <a:p>
            <a:pPr algn="just"/>
            <a:endParaRPr lang="tr-TR" sz="1800" b="0" i="0" dirty="0">
              <a:solidFill>
                <a:srgbClr val="000000"/>
              </a:solidFill>
              <a:effectLst/>
              <a:latin typeface="Times New Roman" panose="02020603050405020304" pitchFamily="18" charset="0"/>
            </a:endParaRPr>
          </a:p>
          <a:p>
            <a:br>
              <a:rPr lang="tr-TR" dirty="0"/>
            </a:br>
            <a:br>
              <a:rPr lang="tr-TR" dirty="0"/>
            </a:br>
            <a:br>
              <a:rPr lang="tr-TR" dirty="0"/>
            </a:br>
            <a:br>
              <a:rPr lang="tr-TR" dirty="0"/>
            </a:br>
            <a:r>
              <a:rPr lang="tr-TR" dirty="0"/>
              <a:t> </a:t>
            </a:r>
            <a:br>
              <a:rPr lang="tr-TR" dirty="0"/>
            </a:br>
            <a:endParaRPr lang="tr-TR" dirty="0"/>
          </a:p>
        </p:txBody>
      </p:sp>
      <p:pic>
        <p:nvPicPr>
          <p:cNvPr id="4" name="Resim 3">
            <a:extLst>
              <a:ext uri="{FF2B5EF4-FFF2-40B4-BE49-F238E27FC236}">
                <a16:creationId xmlns:a16="http://schemas.microsoft.com/office/drawing/2014/main" id="{43DE5C78-7C35-6DF7-0F1A-2FCFC907C997}"/>
              </a:ext>
            </a:extLst>
          </p:cNvPr>
          <p:cNvPicPr>
            <a:picLocks noChangeAspect="1"/>
          </p:cNvPicPr>
          <p:nvPr/>
        </p:nvPicPr>
        <p:blipFill>
          <a:blip r:embed="rId2"/>
          <a:stretch>
            <a:fillRect/>
          </a:stretch>
        </p:blipFill>
        <p:spPr>
          <a:xfrm>
            <a:off x="804671" y="264286"/>
            <a:ext cx="9126353" cy="6173090"/>
          </a:xfrm>
          <a:prstGeom prst="rect">
            <a:avLst/>
          </a:prstGeom>
        </p:spPr>
      </p:pic>
    </p:spTree>
    <p:extLst>
      <p:ext uri="{BB962C8B-B14F-4D97-AF65-F5344CB8AC3E}">
        <p14:creationId xmlns:p14="http://schemas.microsoft.com/office/powerpoint/2010/main" val="170306660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1195</TotalTime>
  <Words>1574</Words>
  <Application>Microsoft Office PowerPoint</Application>
  <PresentationFormat>Geniş ekran</PresentationFormat>
  <Paragraphs>138</Paragraphs>
  <Slides>17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17</vt:i4>
      </vt:variant>
    </vt:vector>
  </HeadingPairs>
  <TitlesOfParts>
    <vt:vector size="23" baseType="lpstr">
      <vt:lpstr>Aptos</vt:lpstr>
      <vt:lpstr>Aptos Display</vt:lpstr>
      <vt:lpstr>Arial</vt:lpstr>
      <vt:lpstr>Cambria Math</vt:lpstr>
      <vt:lpstr>Times New Roman</vt:lpstr>
      <vt:lpstr>Office Teması</vt:lpstr>
      <vt:lpstr>Modern Mantık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müjdat güngör</dc:creator>
  <cp:lastModifiedBy>müjdat güngör</cp:lastModifiedBy>
  <cp:revision>6</cp:revision>
  <dcterms:created xsi:type="dcterms:W3CDTF">2025-03-11T06:22:47Z</dcterms:created>
  <dcterms:modified xsi:type="dcterms:W3CDTF">2025-05-19T18:39:40Z</dcterms:modified>
</cp:coreProperties>
</file>